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9"/>
  </p:notesMasterIdLst>
  <p:sldIdLst>
    <p:sldId id="256" r:id="rId2"/>
    <p:sldId id="265" r:id="rId3"/>
    <p:sldId id="266" r:id="rId4"/>
    <p:sldId id="262" r:id="rId5"/>
    <p:sldId id="263" r:id="rId6"/>
    <p:sldId id="264" r:id="rId7"/>
    <p:sldId id="267" r:id="rId8"/>
    <p:sldId id="272" r:id="rId9"/>
    <p:sldId id="268" r:id="rId10"/>
    <p:sldId id="271" r:id="rId11"/>
    <p:sldId id="270" r:id="rId12"/>
    <p:sldId id="269" r:id="rId13"/>
    <p:sldId id="273" r:id="rId14"/>
    <p:sldId id="274" r:id="rId15"/>
    <p:sldId id="275" r:id="rId16"/>
    <p:sldId id="276" r:id="rId17"/>
    <p:sldId id="261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371AC-F533-4ACD-B787-5F9C64626529}" type="datetimeFigureOut">
              <a:rPr lang="pl-PL" smtClean="0"/>
              <a:t>08.05.2021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13A0D-7794-4E74-A192-99098CA292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51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4155-B9C1-48E5-B03F-B2E1E182398E}" type="datetime1">
              <a:rPr lang="pl-PL" smtClean="0"/>
              <a:t>08.05.2021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33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4F17-C07A-4C57-9E4C-E7C6ED2982AF}" type="datetime1">
              <a:rPr lang="pl-PL" smtClean="0"/>
              <a:t>08.05.2021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07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FF4D-61CF-4E5F-B7CC-87395BF8FA7D}" type="datetime1">
              <a:rPr lang="pl-PL" smtClean="0"/>
              <a:t>08.05.2021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87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58D-2CFC-4A28-BF3C-E4F00CA026F8}" type="datetime1">
              <a:rPr lang="pl-PL" smtClean="0"/>
              <a:t>08.05.2021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3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2E80-31CE-497D-A50E-F4D6F343E662}" type="datetime1">
              <a:rPr lang="pl-PL" smtClean="0"/>
              <a:t>08.05.2021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27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CC0B-737E-49A5-87FF-D16345313BAF}" type="datetime1">
              <a:rPr lang="pl-PL" smtClean="0"/>
              <a:t>08.05.2021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6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B996-E1D7-4BD7-873C-49B997C57651}" type="datetime1">
              <a:rPr lang="pl-PL" smtClean="0"/>
              <a:t>08.05.2021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216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A7DF-4725-4EAC-A07B-83DBB2D08285}" type="datetime1">
              <a:rPr lang="pl-PL" smtClean="0"/>
              <a:t>08.05.2021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065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B71D-03F7-42F4-BD8F-245B637E0575}" type="datetime1">
              <a:rPr lang="pl-PL" smtClean="0"/>
              <a:t>08.05.2021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43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9619-4D3D-432B-B297-69B1DD995C96}" type="datetime1">
              <a:rPr lang="pl-PL" smtClean="0"/>
              <a:t>08.05.2021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654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F6D5-1B9A-4D00-BE6E-C6651AA671B2}" type="datetime1">
              <a:rPr lang="pl-PL" smtClean="0"/>
              <a:t>08.05.2021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68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0C22-B6AC-4EE6-AF0F-2C114D7FD51F}" type="datetime1">
              <a:rPr lang="pl-PL" smtClean="0"/>
              <a:t>08.05.2021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44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Disaster_recover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0" y="431800"/>
            <a:ext cx="11069833" cy="501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_MNiSW_-_P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590" y="5449464"/>
            <a:ext cx="1952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5682825"/>
            <a:ext cx="825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3759200" y="5626894"/>
            <a:ext cx="53776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Projekt "MOJA PASJA - MOJA PRZYSZŁOŚĆ"</a:t>
            </a:r>
          </a:p>
          <a:p>
            <a:r>
              <a:rPr lang="pl-PL" sz="1400" dirty="0"/>
              <a:t>Dofinansowano z programu "Społeczna odpowiedzialność nauki"  </a:t>
            </a:r>
            <a:br>
              <a:rPr lang="pl-PL" sz="1400" dirty="0"/>
            </a:br>
            <a:r>
              <a:rPr lang="pl-PL" sz="1400" dirty="0"/>
              <a:t>Ministra Nauki i Szkolnictwa Wyższego.</a:t>
            </a:r>
            <a:br>
              <a:rPr lang="pl-PL" sz="1400" dirty="0"/>
            </a:br>
            <a:r>
              <a:rPr lang="pl-PL" sz="1400" dirty="0"/>
              <a:t>Nr umowy SONP/SP/463655/2020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0265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Udział w sercu klienta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8C323D9-0C51-4E3E-9D2D-FF3EC1F35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Każdy trwały związek, w tym także związek firmy i klienta musi być oparty na uczuciach</a:t>
            </a:r>
          </a:p>
          <a:p>
            <a:r>
              <a:rPr lang="pl-PL" dirty="0"/>
              <a:t>Rola uczuć polega na stabilizowaniu związku (związek na płaszczyźnie czynności - obie strony mają się na baczności)</a:t>
            </a:r>
          </a:p>
          <a:p>
            <a:r>
              <a:rPr lang="pl-PL" dirty="0"/>
              <a:t>Uczucia komunikujemy za pomocą ekspresji niewerbalnej </a:t>
            </a:r>
          </a:p>
          <a:p>
            <a:r>
              <a:rPr lang="pl-PL" dirty="0"/>
              <a:t>Na powstawanie uczuć wpływa indywidualizacja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8684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Znaczenie uczuć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8C323D9-0C51-4E3E-9D2D-FF3EC1F35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Nawet najbardziej racjonalna decyzja niejednokrotnie wynika z uczuć</a:t>
            </a:r>
          </a:p>
          <a:p>
            <a:r>
              <a:rPr lang="pl-PL" dirty="0"/>
              <a:t>Firm wydaje się być godna zaufania i klient czuje, że może na niej polegać</a:t>
            </a:r>
          </a:p>
          <a:p>
            <a:r>
              <a:rPr lang="pl-PL" dirty="0"/>
              <a:t>Jeżeli klient i firma nie angażują się w związek to więź miedzy nimi jest powierzchowna</a:t>
            </a:r>
          </a:p>
          <a:p>
            <a:r>
              <a:rPr lang="pl-PL" dirty="0"/>
              <a:t>Zaufanie to spoiwo związku z klientem, wpływa na zaangażowanie partnerów w jego rozwój</a:t>
            </a:r>
          </a:p>
          <a:p>
            <a:r>
              <a:rPr lang="pl-PL" dirty="0"/>
              <a:t>W podtrzymywaniu związku z klientem opartego na uczuciach służy deklaracja (nie mająca charakteru umowy), która stanowi wskazanie pewnych zasad, na których ma być oparty związek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7F917F5-E5E0-4B68-9735-4C7FD987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610350" y="115584"/>
            <a:ext cx="2298649" cy="150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26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By być skutecznym w porozumiewaniu się z klientem należy wykazać się: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8C323D9-0C51-4E3E-9D2D-FF3EC1F35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empatią – czyli należy wykazywać odpowiedni szacunek rozmówcy i brać pod uwagę jego przekonania i poglądy,</a:t>
            </a:r>
          </a:p>
          <a:p>
            <a:r>
              <a:rPr lang="pl-PL" dirty="0"/>
              <a:t>serdecznością pozbawioną nachalności – stworzyć więzi pozbawione elementów faworyzowania albo subiektywizmu,</a:t>
            </a:r>
          </a:p>
          <a:p>
            <a:r>
              <a:rPr lang="pl-PL" dirty="0"/>
              <a:t>autentycznością – co oznacza otwartość </a:t>
            </a:r>
            <a:r>
              <a:rPr lang="pl-PL" dirty="0" err="1"/>
              <a:t>zachowań</a:t>
            </a:r>
            <a:r>
              <a:rPr lang="pl-PL" dirty="0"/>
              <a:t> i swobodę, szczere reakcje i odrzucenie postawy obronnej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D98ACCF-E146-4F4A-AA59-60F006314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134" y="4222109"/>
            <a:ext cx="3391266" cy="208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04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Dlaczego sposób obsługi jest ważny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8C323D9-0C51-4E3E-9D2D-FF3EC1F35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Z badań psychologów wynika, że aż 55% informacji przekazujemy za pomocą mowy ciała, 38% sposobem mówienia a tylko 7% słowami. Klient jest bardzo czuły na gesty wyrażane przez sprzedawcę. Jeżeli gesty sprzedawcy będą sprzeczne ze słowami, to rozmówca potraktuje mowę ciała jako najważniejszy komunikat.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AAF35D2-09CB-4EF2-9C17-A3362798A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29087"/>
            <a:ext cx="48768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50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Co wchodzi w skład obsługi klienta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8C323D9-0C51-4E3E-9D2D-FF3EC1F35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b="1" i="0" cap="all" dirty="0">
                <a:effectLst/>
                <a:latin typeface="Hind Vadodara"/>
              </a:rPr>
              <a:t>INFOLINIA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Hind Siliguri"/>
              </a:rPr>
              <a:t>Dostarcza ona klientowi </a:t>
            </a:r>
            <a:r>
              <a:rPr lang="pl-PL" b="1" i="0" dirty="0">
                <a:effectLst/>
                <a:latin typeface="Hind Siliguri"/>
              </a:rPr>
              <a:t>niezbędnych informacji</a:t>
            </a:r>
            <a:r>
              <a:rPr lang="pl-PL" b="0" i="0" dirty="0">
                <a:effectLst/>
                <a:latin typeface="Hind Siliguri"/>
              </a:rPr>
              <a:t> dotyczących oferty, producentów czy warunków współpracy. Daje odpowiedzi na pytania konsumentów i ułatwia firmie pozyskiwanie klientów albo przekonanie ich do skorzystania z oferty.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1" i="0" cap="all" dirty="0">
                <a:effectLst/>
                <a:latin typeface="Hind Vadodara"/>
              </a:rPr>
              <a:t>POMOC TECHNICZNA I GWARANCYJNA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Hind Siliguri"/>
              </a:rPr>
              <a:t>Zapewnia informacje dotyczące </a:t>
            </a:r>
            <a:r>
              <a:rPr lang="pl-PL" b="1" i="0" dirty="0">
                <a:effectLst/>
                <a:latin typeface="Hind Siliguri"/>
              </a:rPr>
              <a:t>obsługi produktu</a:t>
            </a:r>
            <a:r>
              <a:rPr lang="pl-PL" b="0" i="0" dirty="0">
                <a:effectLst/>
                <a:latin typeface="Hind Siliguri"/>
              </a:rPr>
              <a:t>, </a:t>
            </a:r>
            <a:r>
              <a:rPr lang="pl-PL" b="1" i="0" dirty="0">
                <a:effectLst/>
                <a:latin typeface="Hind Siliguri"/>
              </a:rPr>
              <a:t>usuwania usterek</a:t>
            </a:r>
            <a:r>
              <a:rPr lang="pl-PL" b="0" i="0" dirty="0">
                <a:effectLst/>
                <a:latin typeface="Hind Siliguri"/>
              </a:rPr>
              <a:t> i </a:t>
            </a:r>
            <a:r>
              <a:rPr lang="pl-PL" b="1" i="0" dirty="0">
                <a:effectLst/>
                <a:latin typeface="Hind Siliguri"/>
              </a:rPr>
              <a:t>rozwiązuje problemy</a:t>
            </a:r>
            <a:r>
              <a:rPr lang="pl-PL" b="0" i="0" dirty="0">
                <a:effectLst/>
                <a:latin typeface="Hind Siliguri"/>
              </a:rPr>
              <a:t> klienta, z którymi zmaga się on już po sfinalizowaniu transakcji z firmą. Pozwala również na obsługę klienta w zakresie realizacji gwarancji, jaka przysługuje kupującemu.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1" i="0" cap="all" dirty="0">
                <a:effectLst/>
                <a:latin typeface="Hind Vadodara"/>
              </a:rPr>
              <a:t>OBSŁUGA REKLAMACJI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Hind Siliguri"/>
              </a:rPr>
              <a:t>Pozwala ona </a:t>
            </a:r>
            <a:r>
              <a:rPr lang="pl-PL" b="1" i="0" dirty="0">
                <a:effectLst/>
                <a:latin typeface="Hind Siliguri"/>
              </a:rPr>
              <a:t>bezboleśnie przejść klientowi przez proces związany ze złożeniem reklamacji</a:t>
            </a:r>
            <a:r>
              <a:rPr lang="pl-PL" b="0" i="0" dirty="0">
                <a:effectLst/>
                <a:latin typeface="Hind Siliguri"/>
              </a:rPr>
              <a:t>. Ponadto wyjaśnia wszystkie kwestie z tym związane i prowadzi do łagodzenia nastrojów klientów, niezadowolonych z produktu lub usługi.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1" i="0" cap="all" dirty="0">
                <a:effectLst/>
                <a:latin typeface="Hind Vadodara"/>
              </a:rPr>
              <a:t>MONITORING PŁATNOŚCI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Hind Siliguri"/>
              </a:rPr>
              <a:t>Jest to działania mające na celu </a:t>
            </a:r>
            <a:r>
              <a:rPr lang="pl-PL" b="1" i="0" dirty="0">
                <a:effectLst/>
                <a:latin typeface="Hind Siliguri"/>
              </a:rPr>
              <a:t>informowanie klienta o powstaniu należności oraz ich egzekwowanie</a:t>
            </a:r>
            <a:r>
              <a:rPr lang="pl-PL" b="0" i="0" dirty="0">
                <a:effectLst/>
                <a:latin typeface="Hind Siliguri"/>
              </a:rPr>
              <a:t>. (Na przykład  poprzez telefony przypominające o zbliżaniu się lub minięciu terminu spłaty).</a:t>
            </a:r>
          </a:p>
          <a:p>
            <a:pPr algn="l"/>
            <a:r>
              <a:rPr lang="pl-PL" b="0" i="0" dirty="0">
                <a:effectLst/>
                <a:latin typeface="Hind Siliguri"/>
              </a:rPr>
              <a:t>Oczywiście to nie wszystko. Proces obsługi klienta może obejmować również odbieranie nadwyżek połączeń czy tzw. </a:t>
            </a:r>
            <a:r>
              <a:rPr lang="pl-PL" b="0" i="0" strike="noStrike" dirty="0" err="1">
                <a:effectLst/>
                <a:latin typeface="Hind Siligu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disaster</a:t>
            </a:r>
            <a:r>
              <a:rPr lang="pl-PL" b="0" i="0" strike="noStrike" dirty="0">
                <a:effectLst/>
                <a:latin typeface="Hind Siligu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b="0" i="0" strike="noStrike" dirty="0" err="1">
                <a:effectLst/>
                <a:latin typeface="Hind Siligu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recovery</a:t>
            </a:r>
            <a:r>
              <a:rPr lang="pl-PL" b="0" i="0" dirty="0">
                <a:effectLst/>
                <a:latin typeface="Hind Siliguri"/>
              </a:rPr>
              <a:t>. To, z których działań skorzystasz, zależne jest od indywidualnej strategii Twojego przedsiębiorstwa, jego profilu działania czy celów, które chcesz osiągnąć.</a:t>
            </a:r>
          </a:p>
        </p:txBody>
      </p:sp>
    </p:spTree>
    <p:extLst>
      <p:ext uri="{BB962C8B-B14F-4D97-AF65-F5344CB8AC3E}">
        <p14:creationId xmlns:p14="http://schemas.microsoft.com/office/powerpoint/2010/main" val="4274578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Korzyści z właściwej obsługi klienta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8C323D9-0C51-4E3E-9D2D-FF3EC1F35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BUDOWANIE POZYTYWNEGO WIZERUNKU FIRMY</a:t>
            </a:r>
          </a:p>
          <a:p>
            <a:pPr marL="0" indent="0">
              <a:buNone/>
            </a:pPr>
            <a:r>
              <a:rPr lang="pl-PL" dirty="0"/>
              <a:t>PRZEWAGA NAD KONKURENCJĄ</a:t>
            </a:r>
          </a:p>
          <a:p>
            <a:pPr marL="0" indent="0">
              <a:buNone/>
            </a:pPr>
            <a:r>
              <a:rPr lang="pl-PL" dirty="0"/>
              <a:t>REKOMENDACJE I REFERENCJE</a:t>
            </a:r>
          </a:p>
          <a:p>
            <a:pPr marL="0" indent="0">
              <a:buNone/>
            </a:pPr>
            <a:r>
              <a:rPr lang="pl-PL" dirty="0"/>
              <a:t>WIĘKSZA SPRZEDAŻ</a:t>
            </a:r>
          </a:p>
          <a:p>
            <a:pPr marL="0" indent="0">
              <a:buNone/>
            </a:pPr>
            <a:r>
              <a:rPr lang="pl-PL" dirty="0"/>
              <a:t>ROZWÓJ PRZEDSIĘBIORSTWA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0D6AF0D-28BC-4D14-BE89-C96D55586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325" y="3100387"/>
            <a:ext cx="48768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45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8C323D9-0C51-4E3E-9D2D-FF3EC1F353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	Zadnia na dziś: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sz="4000" dirty="0"/>
              <a:t>Stwórz dekalog obsługi klienta </a:t>
            </a:r>
            <a:r>
              <a:rPr lang="pl-PL" sz="4000" dirty="0">
                <a:sym typeface="Wingdings" panose="05000000000000000000" pitchFamily="2" charset="2"/>
              </a:rPr>
              <a:t></a:t>
            </a:r>
            <a:endParaRPr lang="pl-PL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DA5EE0D-3FF6-43D1-8D68-AB44EDA25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3124200"/>
            <a:ext cx="24193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61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9600" b="1">
                <a:solidFill>
                  <a:schemeClr val="accent1"/>
                </a:solidFill>
              </a:rPr>
              <a:t>Dziękujemy!!!</a:t>
            </a:r>
            <a:r>
              <a:rPr lang="pl-PL" sz="9600" b="1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pl-PL" sz="9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8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Czym jest logistyka marketingowa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6795"/>
            <a:ext cx="10515600" cy="4191674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Logistyka marketingowa zajmuje się problemami dystrybucji wejściowej (przepływ produktów i materiałów od dostawców do producenta) oraz dystrybucji wyjściowej (przepływ produktów od wytwórcy do ostatecznego klienta).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4F53CE3-AA1D-4A6C-97A3-59C1990FA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401" y="4476750"/>
            <a:ext cx="5450074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6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Schemat zależności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ED9A4E4-56F4-47AA-AC5B-A56BFE37F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700" y="2231108"/>
            <a:ext cx="9119991" cy="365830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59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Wskaźnik utrzymania klientów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6795"/>
            <a:ext cx="10515600" cy="4191674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Procentowy stosunek liczby klientów firmy pod koniec roku do liczby jej klientów na początku tego roku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5% wskaźnik utrzymania klientów powiększa zyski firmy o 25-100%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967CB59-4007-49C1-A854-3021CA63D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287" y="4616450"/>
            <a:ext cx="24288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5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Po co nam zadowolony klient?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6795"/>
            <a:ext cx="10515600" cy="4191674"/>
          </a:xfrm>
        </p:spPr>
        <p:txBody>
          <a:bodyPr/>
          <a:lstStyle/>
          <a:p>
            <a:r>
              <a:rPr lang="pl-PL" dirty="0"/>
              <a:t>Usatysfakcjonowani Klienci są bardziej lojalni</a:t>
            </a:r>
          </a:p>
          <a:p>
            <a:r>
              <a:rPr lang="pl-PL" dirty="0"/>
              <a:t>Koszt pozyskania lojalności aktualnego Klienta jest około pięciokrotnie niższy od pozyskania nowego </a:t>
            </a:r>
          </a:p>
          <a:p>
            <a:r>
              <a:rPr lang="pl-PL" dirty="0"/>
              <a:t>Jeden niezadowolony Klient przekazuje te informacje średnio 9 osobom, ma on zatem destruktywny wpływ na wizerunek firmy </a:t>
            </a:r>
          </a:p>
          <a:p>
            <a:r>
              <a:rPr lang="pl-PL" dirty="0"/>
              <a:t>Zadowolony Klient przekazuje pozytywne opinie około trzem osobom - jest więc najbardziej wiarygodną reklamą </a:t>
            </a:r>
          </a:p>
          <a:p>
            <a:r>
              <a:rPr lang="pl-PL" dirty="0"/>
              <a:t>Koszt odzyskania niezadowolonego Klienta, który zrezygnował z naszych usług jest 20-krotnie wyższy od pozyskania nowego Klienta </a:t>
            </a:r>
          </a:p>
          <a:p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AC7176D-E8BF-4CB5-B1C1-F6D4C6A09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736" y="513404"/>
            <a:ext cx="2162175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0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Zasada </a:t>
            </a:r>
            <a:r>
              <a:rPr lang="pl-PL" b="1" dirty="0" err="1"/>
              <a:t>Pareto</a:t>
            </a:r>
            <a:r>
              <a:rPr lang="pl-PL" b="1" dirty="0"/>
              <a:t> 20/80/30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6795"/>
            <a:ext cx="10515600" cy="419167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30% najsłabszych nabywców obniża o połowę wysokość potencjalnych zysków firmy. Należy koncentrować się na klientach mogących przynieść najwięcej korzyści w długim okresie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72706BA-12CE-48CD-A7E0-8B5CA1BCE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481" y="3494649"/>
            <a:ext cx="4914093" cy="28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6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Na czym powinna się opierać współpraca z klientem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6795"/>
            <a:ext cx="10515600" cy="4191674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l-PL" altLang="pl-PL" sz="2800" b="1" dirty="0"/>
              <a:t>Niezawodność</a:t>
            </a:r>
            <a:r>
              <a:rPr lang="pl-PL" altLang="pl-PL" sz="2800" dirty="0"/>
              <a:t> – oferowanie obiecywanego poziomu jakości bez zakłóceń w ciągu długiego okresu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l-PL" altLang="pl-PL" sz="2800" b="1" dirty="0"/>
              <a:t>Odpowiedzialność</a:t>
            </a:r>
            <a:r>
              <a:rPr lang="pl-PL" altLang="pl-PL" sz="2800" dirty="0"/>
              <a:t> – zapewnienie szybkiej i elastycznej obsługi oraz gotowości pracowników do pomocy konsumentom w wyborze optymalnego rozwiązania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l-PL" altLang="pl-PL" sz="2800" b="1" dirty="0"/>
              <a:t>Zaufanie</a:t>
            </a:r>
            <a:r>
              <a:rPr lang="pl-PL" altLang="pl-PL" sz="2800" dirty="0"/>
              <a:t> – budowane dzięki fachowości i uprzejmości pracowników potrafiących wzbudzić poczucie bezpieczeństwa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l-PL" altLang="pl-PL" sz="2800" b="1" dirty="0"/>
              <a:t>Empatia</a:t>
            </a:r>
            <a:r>
              <a:rPr lang="pl-PL" altLang="pl-PL" sz="2800" dirty="0"/>
              <a:t> – zindywidualizowane podejście do klienta, próba zrozumienia ich potrzeb</a:t>
            </a:r>
            <a:endParaRPr lang="en-GB" altLang="pl-PL" sz="2800" dirty="0"/>
          </a:p>
          <a:p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6DF0D90-4F6F-4E22-8261-7DBDE7D67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592" y="278454"/>
            <a:ext cx="2514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2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>
            <a:normAutofit/>
          </a:bodyPr>
          <a:lstStyle/>
          <a:p>
            <a:r>
              <a:rPr lang="pl-PL" b="1" dirty="0"/>
              <a:t>Co daje wiedza o klientach: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8C323D9-0C51-4E3E-9D2D-FF3EC1F35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Przewagę o konkurencji</a:t>
            </a:r>
          </a:p>
          <a:p>
            <a:r>
              <a:rPr lang="pl-PL" dirty="0"/>
              <a:t>Redukcję kosztów</a:t>
            </a:r>
          </a:p>
          <a:p>
            <a:r>
              <a:rPr lang="pl-PL" dirty="0"/>
              <a:t>Zwiększenie zysków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B38362E-E10C-4753-9FBB-5D89FD13D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316" y="2563492"/>
            <a:ext cx="5555884" cy="287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6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Związek z klientem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8C323D9-0C51-4E3E-9D2D-FF3EC1F35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Udział w sercu</a:t>
            </a:r>
          </a:p>
          <a:p>
            <a:r>
              <a:rPr lang="pl-PL" dirty="0"/>
              <a:t>Udział w kieszeni</a:t>
            </a:r>
          </a:p>
          <a:p>
            <a:r>
              <a:rPr lang="pl-PL" dirty="0"/>
              <a:t>Udział w umyśle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DB55668-974C-46CB-8344-886623A99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502" y="14478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39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750</Words>
  <Application>Microsoft Office PowerPoint</Application>
  <PresentationFormat>Panoramiczny</PresentationFormat>
  <Paragraphs>73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Hind Siliguri</vt:lpstr>
      <vt:lpstr>Hind Vadodara</vt:lpstr>
      <vt:lpstr>Wingdings</vt:lpstr>
      <vt:lpstr>Office Theme</vt:lpstr>
      <vt:lpstr>Prezentacja programu PowerPoint</vt:lpstr>
      <vt:lpstr>Czym jest logistyka marketingowa </vt:lpstr>
      <vt:lpstr>Schemat zależności </vt:lpstr>
      <vt:lpstr>Wskaźnik utrzymania klientów</vt:lpstr>
      <vt:lpstr>Po co nam zadowolony klient?</vt:lpstr>
      <vt:lpstr>Zasada Pareto 20/80/30</vt:lpstr>
      <vt:lpstr>Na czym powinna się opierać współpraca z klientem</vt:lpstr>
      <vt:lpstr>Co daje wiedza o klientach:</vt:lpstr>
      <vt:lpstr>Związek z klientem</vt:lpstr>
      <vt:lpstr>Udział w sercu klienta</vt:lpstr>
      <vt:lpstr>Znaczenie uczuć</vt:lpstr>
      <vt:lpstr>By być skutecznym w porozumiewaniu się z klientem należy wykazać się:</vt:lpstr>
      <vt:lpstr>Dlaczego sposób obsługi jest ważny</vt:lpstr>
      <vt:lpstr>Co wchodzi w skład obsługi klienta </vt:lpstr>
      <vt:lpstr>Korzyści z właściwej obsługi klienta</vt:lpstr>
      <vt:lpstr>Prezentacja programu PowerPoint</vt:lpstr>
      <vt:lpstr>Dziękujemy!!!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Sylwia Just</dc:creator>
  <cp:lastModifiedBy>Urszula Widelska</cp:lastModifiedBy>
  <cp:revision>13</cp:revision>
  <dcterms:created xsi:type="dcterms:W3CDTF">2021-05-05T09:19:58Z</dcterms:created>
  <dcterms:modified xsi:type="dcterms:W3CDTF">2021-05-08T04:25:44Z</dcterms:modified>
</cp:coreProperties>
</file>