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7" r:id="rId1"/>
  </p:sldMasterIdLst>
  <p:notesMasterIdLst>
    <p:notesMasterId r:id="rId53"/>
  </p:notesMasterIdLst>
  <p:sldIdLst>
    <p:sldId id="256" r:id="rId2"/>
    <p:sldId id="267" r:id="rId3"/>
    <p:sldId id="357" r:id="rId4"/>
    <p:sldId id="268" r:id="rId5"/>
    <p:sldId id="358" r:id="rId6"/>
    <p:sldId id="270" r:id="rId7"/>
    <p:sldId id="360" r:id="rId8"/>
    <p:sldId id="362" r:id="rId9"/>
    <p:sldId id="363" r:id="rId10"/>
    <p:sldId id="364" r:id="rId11"/>
    <p:sldId id="361" r:id="rId12"/>
    <p:sldId id="274" r:id="rId13"/>
    <p:sldId id="365" r:id="rId14"/>
    <p:sldId id="275" r:id="rId15"/>
    <p:sldId id="276" r:id="rId16"/>
    <p:sldId id="370" r:id="rId17"/>
    <p:sldId id="277" r:id="rId18"/>
    <p:sldId id="279" r:id="rId19"/>
    <p:sldId id="281" r:id="rId20"/>
    <p:sldId id="282" r:id="rId21"/>
    <p:sldId id="315" r:id="rId22"/>
    <p:sldId id="284" r:id="rId23"/>
    <p:sldId id="288" r:id="rId24"/>
    <p:sldId id="366" r:id="rId25"/>
    <p:sldId id="294" r:id="rId26"/>
    <p:sldId id="372" r:id="rId27"/>
    <p:sldId id="295" r:id="rId28"/>
    <p:sldId id="296" r:id="rId29"/>
    <p:sldId id="290" r:id="rId30"/>
    <p:sldId id="368" r:id="rId31"/>
    <p:sldId id="371" r:id="rId32"/>
    <p:sldId id="367" r:id="rId33"/>
    <p:sldId id="300" r:id="rId34"/>
    <p:sldId id="355" r:id="rId35"/>
    <p:sldId id="304" r:id="rId36"/>
    <p:sldId id="373" r:id="rId37"/>
    <p:sldId id="316" r:id="rId38"/>
    <p:sldId id="317" r:id="rId39"/>
    <p:sldId id="318" r:id="rId40"/>
    <p:sldId id="321" r:id="rId41"/>
    <p:sldId id="324" r:id="rId42"/>
    <p:sldId id="325" r:id="rId43"/>
    <p:sldId id="336" r:id="rId44"/>
    <p:sldId id="337" r:id="rId45"/>
    <p:sldId id="339" r:id="rId46"/>
    <p:sldId id="340" r:id="rId47"/>
    <p:sldId id="341" r:id="rId48"/>
    <p:sldId id="350" r:id="rId49"/>
    <p:sldId id="351" r:id="rId50"/>
    <p:sldId id="352" r:id="rId51"/>
    <p:sldId id="369" r:id="rId52"/>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p:scale>
          <a:sx n="81" d="100"/>
          <a:sy n="81" d="100"/>
        </p:scale>
        <p:origin x="-300"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F371AC-F533-4ACD-B787-5F9C64626529}" type="datetimeFigureOut">
              <a:rPr lang="pl-PL" smtClean="0"/>
              <a:t>08.05.2021</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D13A0D-7794-4E74-A192-99098CA29297}" type="slidenum">
              <a:rPr lang="pl-PL" smtClean="0"/>
              <a:t>‹#›</a:t>
            </a:fld>
            <a:endParaRPr lang="pl-PL"/>
          </a:p>
        </p:txBody>
      </p:sp>
    </p:spTree>
    <p:extLst>
      <p:ext uri="{BB962C8B-B14F-4D97-AF65-F5344CB8AC3E}">
        <p14:creationId xmlns:p14="http://schemas.microsoft.com/office/powerpoint/2010/main" val="488519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272CCEEC-AFF4-40C5-A512-3B60D3FB4744}" type="slidenum">
              <a:rPr lang="en-GB" altLang="pl-PL"/>
              <a:pPr/>
              <a:t>2</a:t>
            </a:fld>
            <a:endParaRPr lang="en-GB" altLang="pl-PL"/>
          </a:p>
        </p:txBody>
      </p:sp>
      <p:sp>
        <p:nvSpPr>
          <p:cNvPr id="27649" name="Rectangle 1"/>
          <p:cNvSpPr txBox="1">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0" name="Rectangle 2"/>
          <p:cNvSpPr txBox="1">
            <a:spLocks noGrp="1" noChangeArrowheads="1"/>
          </p:cNvSpPr>
          <p:nvPr>
            <p:ph type="body" idx="1"/>
          </p:nvPr>
        </p:nvSpPr>
        <p:spPr bwMode="auto">
          <a:xfrm>
            <a:off x="914400" y="4343400"/>
            <a:ext cx="50260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C5DE23F6-09E5-4DE3-A170-2D1250F766E9}" type="slidenum">
              <a:rPr lang="en-GB" altLang="pl-PL"/>
              <a:pPr/>
              <a:t>15</a:t>
            </a:fld>
            <a:endParaRPr lang="en-GB" altLang="pl-PL"/>
          </a:p>
        </p:txBody>
      </p:sp>
      <p:sp>
        <p:nvSpPr>
          <p:cNvPr id="36865" name="Rectangle 1"/>
          <p:cNvSpPr txBox="1">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66" name="Rectangle 2"/>
          <p:cNvSpPr txBox="1">
            <a:spLocks noGrp="1" noChangeArrowheads="1"/>
          </p:cNvSpPr>
          <p:nvPr>
            <p:ph type="body" idx="1"/>
          </p:nvPr>
        </p:nvSpPr>
        <p:spPr bwMode="auto">
          <a:xfrm>
            <a:off x="914400" y="4343400"/>
            <a:ext cx="50260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FFDD755E-5CAD-4A0E-9B1A-29A15A5BB0B7}" type="slidenum">
              <a:rPr lang="en-GB" altLang="pl-PL"/>
              <a:pPr/>
              <a:t>17</a:t>
            </a:fld>
            <a:endParaRPr lang="en-GB" altLang="pl-PL"/>
          </a:p>
        </p:txBody>
      </p:sp>
      <p:sp>
        <p:nvSpPr>
          <p:cNvPr id="45057" name="Rectangle 1"/>
          <p:cNvSpPr txBox="1">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058" name="Rectangle 2"/>
          <p:cNvSpPr txBox="1">
            <a:spLocks noGrp="1" noChangeArrowheads="1"/>
          </p:cNvSpPr>
          <p:nvPr>
            <p:ph type="body" idx="1"/>
          </p:nvPr>
        </p:nvSpPr>
        <p:spPr bwMode="auto">
          <a:xfrm>
            <a:off x="914400" y="4343400"/>
            <a:ext cx="50260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40015277-7985-4501-9E89-C5C384F6513F}" type="slidenum">
              <a:rPr lang="en-GB" altLang="pl-PL"/>
              <a:pPr/>
              <a:t>18</a:t>
            </a:fld>
            <a:endParaRPr lang="en-GB" altLang="pl-PL"/>
          </a:p>
        </p:txBody>
      </p:sp>
      <p:sp>
        <p:nvSpPr>
          <p:cNvPr id="47105" name="Rectangle 1"/>
          <p:cNvSpPr txBox="1">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06" name="Rectangle 2"/>
          <p:cNvSpPr txBox="1">
            <a:spLocks noGrp="1" noChangeArrowheads="1"/>
          </p:cNvSpPr>
          <p:nvPr>
            <p:ph type="body" idx="1"/>
          </p:nvPr>
        </p:nvSpPr>
        <p:spPr bwMode="auto">
          <a:xfrm>
            <a:off x="914400" y="4343400"/>
            <a:ext cx="50260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72F57D31-B97C-4682-81E0-2DEFE497ED4D}" type="slidenum">
              <a:rPr lang="pl-PL" smtClean="0"/>
              <a:pPr/>
              <a:t>37</a:t>
            </a:fld>
            <a:endParaRPr lang="pl-P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72F57D31-B97C-4682-81E0-2DEFE497ED4D}" type="slidenum">
              <a:rPr lang="pl-PL" smtClean="0"/>
              <a:pPr/>
              <a:t>38</a:t>
            </a:fld>
            <a:endParaRPr lang="pl-PL"/>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72F57D31-B97C-4682-81E0-2DEFE497ED4D}" type="slidenum">
              <a:rPr lang="pl-PL" smtClean="0"/>
              <a:pPr/>
              <a:t>39</a:t>
            </a:fld>
            <a:endParaRPr lang="pl-PL"/>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72F57D31-B97C-4682-81E0-2DEFE497ED4D}" type="slidenum">
              <a:rPr lang="pl-PL" smtClean="0"/>
              <a:pPr/>
              <a:t>40</a:t>
            </a:fld>
            <a:endParaRPr lang="pl-PL"/>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72F57D31-B97C-4682-81E0-2DEFE497ED4D}" type="slidenum">
              <a:rPr lang="pl-PL" smtClean="0"/>
              <a:pPr/>
              <a:t>41</a:t>
            </a:fld>
            <a:endParaRPr lang="pl-PL"/>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72F57D31-B97C-4682-81E0-2DEFE497ED4D}" type="slidenum">
              <a:rPr lang="pl-PL" smtClean="0"/>
              <a:pPr/>
              <a:t>42</a:t>
            </a:fld>
            <a:endParaRPr lang="pl-PL"/>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72F57D31-B97C-4682-81E0-2DEFE497ED4D}" type="slidenum">
              <a:rPr lang="pl-PL" smtClean="0"/>
              <a:pPr/>
              <a:t>45</a:t>
            </a:fld>
            <a:endParaRPr lang="pl-P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1"/>
          <p:cNvSpPr>
            <a:spLocks noGrp="1" noRot="1" noChangeAspect="1" noChangeArrowheads="1" noTextEdit="1"/>
          </p:cNvSpPr>
          <p:nvPr>
            <p:ph type="sldImg"/>
          </p:nvPr>
        </p:nvSpPr>
        <p:spPr>
          <a:xfrm>
            <a:off x="615950" y="877888"/>
            <a:ext cx="5626100" cy="31654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5" name="Rectangle 2"/>
          <p:cNvSpPr>
            <a:spLocks noGrp="1" noChangeArrowheads="1"/>
          </p:cNvSpPr>
          <p:nvPr>
            <p:ph type="body" idx="1"/>
          </p:nvPr>
        </p:nvSpPr>
        <p:spPr>
          <a:xfrm>
            <a:off x="1061392" y="4350019"/>
            <a:ext cx="4740978" cy="3436298"/>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72F57D31-B97C-4682-81E0-2DEFE497ED4D}" type="slidenum">
              <a:rPr lang="pl-PL" smtClean="0"/>
              <a:pPr/>
              <a:t>46</a:t>
            </a:fld>
            <a:endParaRPr lang="pl-PL"/>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72F57D31-B97C-4682-81E0-2DEFE497ED4D}" type="slidenum">
              <a:rPr lang="pl-PL" smtClean="0"/>
              <a:pPr/>
              <a:t>48</a:t>
            </a:fld>
            <a:endParaRPr lang="pl-PL"/>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72F57D31-B97C-4682-81E0-2DEFE497ED4D}" type="slidenum">
              <a:rPr lang="pl-PL" smtClean="0"/>
              <a:pPr/>
              <a:t>49</a:t>
            </a:fld>
            <a:endParaRPr lang="pl-PL"/>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72F57D31-B97C-4682-81E0-2DEFE497ED4D}" type="slidenum">
              <a:rPr lang="pl-PL" smtClean="0"/>
              <a:pPr/>
              <a:t>50</a:t>
            </a:fld>
            <a:endParaRPr lang="pl-PL"/>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72F57D31-B97C-4682-81E0-2DEFE497ED4D}" type="slidenum">
              <a:rPr lang="pl-PL" smtClean="0"/>
              <a:pPr/>
              <a:t>51</a:t>
            </a:fld>
            <a:endParaRPr lang="pl-P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F7E3E502-4D5A-472B-8AD3-54E932E5F936}" type="slidenum">
              <a:rPr lang="en-GB" altLang="pl-PL"/>
              <a:pPr/>
              <a:t>4</a:t>
            </a:fld>
            <a:endParaRPr lang="en-GB" altLang="pl-PL"/>
          </a:p>
        </p:txBody>
      </p:sp>
      <p:sp>
        <p:nvSpPr>
          <p:cNvPr id="28673" name="Rectangle 1"/>
          <p:cNvSpPr txBox="1">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4" name="Rectangle 2"/>
          <p:cNvSpPr txBox="1">
            <a:spLocks noGrp="1" noChangeArrowheads="1"/>
          </p:cNvSpPr>
          <p:nvPr>
            <p:ph type="body" idx="1"/>
          </p:nvPr>
        </p:nvSpPr>
        <p:spPr bwMode="auto">
          <a:xfrm>
            <a:off x="914400" y="4343400"/>
            <a:ext cx="50260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59F15902-CC47-45C1-A2EF-CF812084F442}" type="slidenum">
              <a:rPr lang="en-GB" altLang="pl-PL"/>
              <a:pPr/>
              <a:t>6</a:t>
            </a:fld>
            <a:endParaRPr lang="en-GB" altLang="pl-PL"/>
          </a:p>
        </p:txBody>
      </p:sp>
      <p:sp>
        <p:nvSpPr>
          <p:cNvPr id="30721" name="Rectangle 1"/>
          <p:cNvSpPr txBox="1">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22" name="Rectangle 2"/>
          <p:cNvSpPr txBox="1">
            <a:spLocks noGrp="1" noChangeArrowheads="1"/>
          </p:cNvSpPr>
          <p:nvPr>
            <p:ph type="body" idx="1"/>
          </p:nvPr>
        </p:nvSpPr>
        <p:spPr bwMode="auto">
          <a:xfrm>
            <a:off x="914400" y="4343400"/>
            <a:ext cx="50260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A7750DAA-CCD9-41CC-B28A-31946B29F982}" type="slidenum">
              <a:rPr lang="en-GB" altLang="pl-PL"/>
              <a:pPr/>
              <a:t>8</a:t>
            </a:fld>
            <a:endParaRPr lang="en-GB" altLang="pl-PL"/>
          </a:p>
        </p:txBody>
      </p:sp>
      <p:sp>
        <p:nvSpPr>
          <p:cNvPr id="31745" name="Rectangle 1"/>
          <p:cNvSpPr txBox="1">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6" name="Rectangle 2"/>
          <p:cNvSpPr txBox="1">
            <a:spLocks noGrp="1" noChangeArrowheads="1"/>
          </p:cNvSpPr>
          <p:nvPr>
            <p:ph type="body" idx="1"/>
          </p:nvPr>
        </p:nvSpPr>
        <p:spPr bwMode="auto">
          <a:xfrm>
            <a:off x="914400" y="4343400"/>
            <a:ext cx="50260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71A37C6F-B6E4-4C9C-9902-E9D996ABFBD1}" type="slidenum">
              <a:rPr lang="en-GB" altLang="pl-PL"/>
              <a:pPr/>
              <a:t>9</a:t>
            </a:fld>
            <a:endParaRPr lang="en-GB" altLang="pl-PL"/>
          </a:p>
        </p:txBody>
      </p:sp>
      <p:sp>
        <p:nvSpPr>
          <p:cNvPr id="32769" name="Rectangle 1"/>
          <p:cNvSpPr txBox="1">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0" name="Rectangle 2"/>
          <p:cNvSpPr txBox="1">
            <a:spLocks noGrp="1" noChangeArrowheads="1"/>
          </p:cNvSpPr>
          <p:nvPr>
            <p:ph type="body" idx="1"/>
          </p:nvPr>
        </p:nvSpPr>
        <p:spPr bwMode="auto">
          <a:xfrm>
            <a:off x="914400" y="4343400"/>
            <a:ext cx="50260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C1DADB9A-D487-4B4A-A23F-7FA4B5AAB743}" type="slidenum">
              <a:rPr lang="en-GB" altLang="pl-PL"/>
              <a:pPr/>
              <a:t>10</a:t>
            </a:fld>
            <a:endParaRPr lang="en-GB" altLang="pl-PL"/>
          </a:p>
        </p:txBody>
      </p:sp>
      <p:sp>
        <p:nvSpPr>
          <p:cNvPr id="33793" name="Rectangle 1"/>
          <p:cNvSpPr txBox="1">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4" name="Rectangle 2"/>
          <p:cNvSpPr txBox="1">
            <a:spLocks noGrp="1" noChangeArrowheads="1"/>
          </p:cNvSpPr>
          <p:nvPr>
            <p:ph type="body" idx="1"/>
          </p:nvPr>
        </p:nvSpPr>
        <p:spPr bwMode="auto">
          <a:xfrm>
            <a:off x="914400" y="4343400"/>
            <a:ext cx="50260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ED5BF118-CB2A-4233-A590-0045447E8962}" type="slidenum">
              <a:rPr lang="en-GB" altLang="pl-PL"/>
              <a:pPr/>
              <a:t>12</a:t>
            </a:fld>
            <a:endParaRPr lang="en-GB" altLang="pl-PL"/>
          </a:p>
        </p:txBody>
      </p:sp>
      <p:sp>
        <p:nvSpPr>
          <p:cNvPr id="34817" name="Rectangle 1"/>
          <p:cNvSpPr txBox="1">
            <a:spLocks noGrp="1" noRot="1" noChangeAspect="1" noChangeArrowheads="1"/>
          </p:cNvSpPr>
          <p:nvPr>
            <p:ph type="sldImg"/>
          </p:nvPr>
        </p:nvSpPr>
        <p:spPr bwMode="auto">
          <a:xfrm>
            <a:off x="382588" y="685800"/>
            <a:ext cx="6089650" cy="34258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18" name="Rectangle 2"/>
          <p:cNvSpPr txBox="1">
            <a:spLocks noGrp="1" noChangeArrowheads="1"/>
          </p:cNvSpPr>
          <p:nvPr>
            <p:ph type="body" idx="1"/>
          </p:nvPr>
        </p:nvSpPr>
        <p:spPr bwMode="auto">
          <a:xfrm>
            <a:off x="914400" y="4343400"/>
            <a:ext cx="50260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48D9D3BD-EB63-4F5F-AB03-5C2A050CF5E7}" type="slidenum">
              <a:rPr lang="en-GB" altLang="pl-PL"/>
              <a:pPr/>
              <a:t>14</a:t>
            </a:fld>
            <a:endParaRPr lang="en-GB" altLang="pl-PL"/>
          </a:p>
        </p:txBody>
      </p:sp>
      <p:sp>
        <p:nvSpPr>
          <p:cNvPr id="35841" name="Rectangle 1"/>
          <p:cNvSpPr txBox="1">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2" name="Rectangle 2"/>
          <p:cNvSpPr txBox="1">
            <a:spLocks noGrp="1" noChangeArrowheads="1"/>
          </p:cNvSpPr>
          <p:nvPr>
            <p:ph type="body" idx="1"/>
          </p:nvPr>
        </p:nvSpPr>
        <p:spPr bwMode="auto">
          <a:xfrm>
            <a:off x="914400" y="4343400"/>
            <a:ext cx="50260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8" name="TextBox 7"/>
          <p:cNvSpPr txBox="1"/>
          <p:nvPr/>
        </p:nvSpPr>
        <p:spPr>
          <a:xfrm>
            <a:off x="2438400" y="3159761"/>
            <a:ext cx="6096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1036320" y="1219200"/>
            <a:ext cx="10058400" cy="2152650"/>
          </a:xfrm>
        </p:spPr>
        <p:txBody>
          <a:bodyPr>
            <a:noAutofit/>
          </a:bodyPr>
          <a:lstStyle>
            <a:lvl1pPr>
              <a:defRPr sz="6000">
                <a:solidFill>
                  <a:schemeClr val="tx1"/>
                </a:solidFill>
              </a:defRPr>
            </a:lvl1pPr>
          </a:lstStyle>
          <a:p>
            <a:r>
              <a:rPr lang="pl-PL" smtClean="0"/>
              <a:t>Kliknij, aby edytować styl</a:t>
            </a:r>
            <a:endParaRPr lang="en-US" dirty="0"/>
          </a:p>
        </p:txBody>
      </p:sp>
      <p:sp>
        <p:nvSpPr>
          <p:cNvPr id="3" name="Subtitle 2"/>
          <p:cNvSpPr>
            <a:spLocks noGrp="1"/>
          </p:cNvSpPr>
          <p:nvPr>
            <p:ph type="subTitle" idx="1"/>
          </p:nvPr>
        </p:nvSpPr>
        <p:spPr>
          <a:xfrm>
            <a:off x="2844800" y="3375491"/>
            <a:ext cx="82296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dirty="0"/>
          </a:p>
        </p:txBody>
      </p:sp>
      <p:sp>
        <p:nvSpPr>
          <p:cNvPr id="15" name="Date Placeholder 14"/>
          <p:cNvSpPr>
            <a:spLocks noGrp="1"/>
          </p:cNvSpPr>
          <p:nvPr>
            <p:ph type="dt" sz="half" idx="10"/>
          </p:nvPr>
        </p:nvSpPr>
        <p:spPr/>
        <p:txBody>
          <a:bodyPr/>
          <a:lstStyle/>
          <a:p>
            <a:fld id="{9F7F4155-B9C1-48E5-B03F-B2E1E182398E}" type="datetime1">
              <a:rPr lang="pl-PL" smtClean="0"/>
              <a:t>08.05.2021</a:t>
            </a:fld>
            <a:endParaRPr lang="pl-PL"/>
          </a:p>
        </p:txBody>
      </p:sp>
      <p:sp>
        <p:nvSpPr>
          <p:cNvPr id="16" name="Slide Number Placeholder 15"/>
          <p:cNvSpPr>
            <a:spLocks noGrp="1"/>
          </p:cNvSpPr>
          <p:nvPr>
            <p:ph type="sldNum" sz="quarter" idx="11"/>
          </p:nvPr>
        </p:nvSpPr>
        <p:spPr/>
        <p:txBody>
          <a:bodyPr/>
          <a:lstStyle/>
          <a:p>
            <a:fld id="{4B0D3C14-DB12-468A-BA4C-5644DFADB020}" type="slidenum">
              <a:rPr lang="pl-PL" smtClean="0"/>
              <a:t>‹#›</a:t>
            </a:fld>
            <a:endParaRPr lang="pl-PL"/>
          </a:p>
        </p:txBody>
      </p:sp>
      <p:sp>
        <p:nvSpPr>
          <p:cNvPr id="17" name="Footer Placeholder 16"/>
          <p:cNvSpPr>
            <a:spLocks noGrp="1"/>
          </p:cNvSpPr>
          <p:nvPr>
            <p:ph type="ftr" sz="quarter" idx="12"/>
          </p:nvPr>
        </p:nvSpPr>
        <p:spPr/>
        <p:txBody>
          <a:bodyPr/>
          <a:lstStyle/>
          <a:p>
            <a:endParaRPr lang="pl-PL"/>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Vertical Text Placeholder 2"/>
          <p:cNvSpPr>
            <a:spLocks noGrp="1"/>
          </p:cNvSpPr>
          <p:nvPr>
            <p:ph type="body" orient="vert" idx="1"/>
          </p:nvPr>
        </p:nvSpPr>
        <p:spPr>
          <a:xfrm>
            <a:off x="2844800" y="685802"/>
            <a:ext cx="7721600" cy="3505199"/>
          </a:xfrm>
        </p:spPr>
        <p:txBody>
          <a:bodyPr vert="eaVert" anchor="t"/>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4" name="Date Placeholder 3"/>
          <p:cNvSpPr>
            <a:spLocks noGrp="1"/>
          </p:cNvSpPr>
          <p:nvPr>
            <p:ph type="dt" sz="half" idx="10"/>
          </p:nvPr>
        </p:nvSpPr>
        <p:spPr/>
        <p:txBody>
          <a:bodyPr/>
          <a:lstStyle/>
          <a:p>
            <a:fld id="{1A834F17-C07A-4C57-9E4C-E7C6ED2982AF}" type="datetime1">
              <a:rPr lang="pl-PL" smtClean="0"/>
              <a:t>08.05.2021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4B0D3C14-DB12-468A-BA4C-5644DFADB020}" type="slidenum">
              <a:rPr lang="pl-PL" smtClean="0"/>
              <a:t>‹#›</a:t>
            </a:fld>
            <a:endParaRPr lang="pl-PL"/>
          </a:p>
        </p:txBody>
      </p:sp>
      <p:pic>
        <p:nvPicPr>
          <p:cNvPr id="1229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96644" y="0"/>
            <a:ext cx="1981200" cy="195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2800" y="609601"/>
            <a:ext cx="2844800" cy="5181600"/>
          </a:xfrm>
        </p:spPr>
        <p:txBody>
          <a:bodyPr vert="eaVert"/>
          <a:lstStyle/>
          <a:p>
            <a:r>
              <a:rPr lang="pl-PL" smtClean="0"/>
              <a:t>Kliknij, aby edytować styl</a:t>
            </a:r>
            <a:endParaRPr lang="en-US" dirty="0"/>
          </a:p>
        </p:txBody>
      </p:sp>
      <p:sp>
        <p:nvSpPr>
          <p:cNvPr id="3" name="Vertical Text Placeholder 2"/>
          <p:cNvSpPr>
            <a:spLocks noGrp="1"/>
          </p:cNvSpPr>
          <p:nvPr>
            <p:ph type="body" orient="vert" idx="1"/>
          </p:nvPr>
        </p:nvSpPr>
        <p:spPr>
          <a:xfrm>
            <a:off x="3860800" y="685801"/>
            <a:ext cx="6705600" cy="4572000"/>
          </a:xfrm>
        </p:spPr>
        <p:txBody>
          <a:bodyPr vert="eaVert" ancho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7B48FF4D-61CF-4E5F-B7CC-87395BF8FA7D}" type="datetime1">
              <a:rPr lang="pl-PL" smtClean="0"/>
              <a:t>08.05.2021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4B0D3C14-DB12-468A-BA4C-5644DFADB020}" type="slidenum">
              <a:rPr lang="pl-PL" smtClean="0"/>
              <a:t>‹#›</a:t>
            </a:fld>
            <a:endParaRPr lang="pl-PL"/>
          </a:p>
        </p:txBody>
      </p:sp>
      <p:pic>
        <p:nvPicPr>
          <p:cNvPr id="1126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210800" y="0"/>
            <a:ext cx="1981200" cy="195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ytuł, clipart i tekst">
    <p:spTree>
      <p:nvGrpSpPr>
        <p:cNvPr id="1" name=""/>
        <p:cNvGrpSpPr/>
        <p:nvPr/>
      </p:nvGrpSpPr>
      <p:grpSpPr>
        <a:xfrm>
          <a:off x="0" y="0"/>
          <a:ext cx="0" cy="0"/>
          <a:chOff x="0" y="0"/>
          <a:chExt cx="0" cy="0"/>
        </a:xfrm>
      </p:grpSpPr>
      <p:sp>
        <p:nvSpPr>
          <p:cNvPr id="2" name="Tytuł 1"/>
          <p:cNvSpPr>
            <a:spLocks noGrp="1"/>
          </p:cNvSpPr>
          <p:nvPr>
            <p:ph type="title"/>
          </p:nvPr>
        </p:nvSpPr>
        <p:spPr>
          <a:xfrm>
            <a:off x="914400" y="463551"/>
            <a:ext cx="10356851" cy="1433513"/>
          </a:xfrm>
        </p:spPr>
        <p:txBody>
          <a:bodyPr/>
          <a:lstStyle/>
          <a:p>
            <a:r>
              <a:rPr lang="pl-PL" smtClean="0"/>
              <a:t>Kliknij, aby edytować styl</a:t>
            </a:r>
            <a:endParaRPr lang="pl-PL"/>
          </a:p>
        </p:txBody>
      </p:sp>
      <p:sp>
        <p:nvSpPr>
          <p:cNvPr id="3" name="Symbol zastępczy obiektu clipart 2"/>
          <p:cNvSpPr>
            <a:spLocks noGrp="1"/>
          </p:cNvSpPr>
          <p:nvPr>
            <p:ph type="clipArt" sz="half" idx="1"/>
          </p:nvPr>
        </p:nvSpPr>
        <p:spPr>
          <a:xfrm>
            <a:off x="914400" y="1981200"/>
            <a:ext cx="5075767" cy="4233863"/>
          </a:xfrm>
        </p:spPr>
        <p:txBody>
          <a:bodyPr/>
          <a:lstStyle/>
          <a:p>
            <a:endParaRPr lang="pl-PL"/>
          </a:p>
        </p:txBody>
      </p:sp>
      <p:sp>
        <p:nvSpPr>
          <p:cNvPr id="4" name="Symbol zastępczy tekstu 3"/>
          <p:cNvSpPr>
            <a:spLocks noGrp="1"/>
          </p:cNvSpPr>
          <p:nvPr>
            <p:ph type="body" sz="half" idx="2"/>
          </p:nvPr>
        </p:nvSpPr>
        <p:spPr>
          <a:xfrm>
            <a:off x="6193367" y="1981200"/>
            <a:ext cx="5077884" cy="4233863"/>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idx="10"/>
          </p:nvPr>
        </p:nvSpPr>
        <p:spPr>
          <a:xfrm>
            <a:off x="914400" y="6248400"/>
            <a:ext cx="2533651" cy="458788"/>
          </a:xfrm>
        </p:spPr>
        <p:txBody>
          <a:bodyPr/>
          <a:lstStyle>
            <a:lvl1pPr>
              <a:defRPr/>
            </a:lvl1pPr>
          </a:lstStyle>
          <a:p>
            <a:endParaRPr lang="pl-PL" altLang="pl-PL"/>
          </a:p>
        </p:txBody>
      </p:sp>
      <p:sp>
        <p:nvSpPr>
          <p:cNvPr id="6" name="Symbol zastępczy stopki 5"/>
          <p:cNvSpPr>
            <a:spLocks noGrp="1"/>
          </p:cNvSpPr>
          <p:nvPr>
            <p:ph type="ftr" idx="11"/>
          </p:nvPr>
        </p:nvSpPr>
        <p:spPr>
          <a:xfrm>
            <a:off x="4165600" y="6248400"/>
            <a:ext cx="3854451" cy="458788"/>
          </a:xfrm>
        </p:spPr>
        <p:txBody>
          <a:bodyPr/>
          <a:lstStyle>
            <a:lvl1pPr>
              <a:defRPr/>
            </a:lvl1pPr>
          </a:lstStyle>
          <a:p>
            <a:endParaRPr lang="pl-PL" altLang="pl-PL"/>
          </a:p>
        </p:txBody>
      </p:sp>
      <p:sp>
        <p:nvSpPr>
          <p:cNvPr id="7" name="Symbol zastępczy numeru slajdu 6"/>
          <p:cNvSpPr>
            <a:spLocks noGrp="1"/>
          </p:cNvSpPr>
          <p:nvPr>
            <p:ph type="sldNum" idx="12"/>
          </p:nvPr>
        </p:nvSpPr>
        <p:spPr>
          <a:xfrm>
            <a:off x="8737600" y="6248400"/>
            <a:ext cx="2533651" cy="458788"/>
          </a:xfrm>
        </p:spPr>
        <p:txBody>
          <a:bodyPr/>
          <a:lstStyle>
            <a:lvl1pPr>
              <a:defRPr/>
            </a:lvl1pPr>
          </a:lstStyle>
          <a:p>
            <a:fld id="{B9483B96-4B66-4395-8059-2425797F0D7A}" type="slidenum">
              <a:rPr lang="pl-PL" altLang="pl-PL"/>
              <a:pPr/>
              <a:t>‹#›</a:t>
            </a:fld>
            <a:endParaRPr lang="pl-PL" altLang="pl-PL"/>
          </a:p>
        </p:txBody>
      </p:sp>
      <p:pic>
        <p:nvPicPr>
          <p:cNvPr id="1024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210800" y="0"/>
            <a:ext cx="1981200" cy="195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096476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ytuł i tabela">
    <p:spTree>
      <p:nvGrpSpPr>
        <p:cNvPr id="1" name=""/>
        <p:cNvGrpSpPr/>
        <p:nvPr/>
      </p:nvGrpSpPr>
      <p:grpSpPr>
        <a:xfrm>
          <a:off x="0" y="0"/>
          <a:ext cx="0" cy="0"/>
          <a:chOff x="0" y="0"/>
          <a:chExt cx="0" cy="0"/>
        </a:xfrm>
      </p:grpSpPr>
      <p:sp>
        <p:nvSpPr>
          <p:cNvPr id="2" name="Tytuł 1"/>
          <p:cNvSpPr>
            <a:spLocks noGrp="1"/>
          </p:cNvSpPr>
          <p:nvPr>
            <p:ph type="title"/>
          </p:nvPr>
        </p:nvSpPr>
        <p:spPr>
          <a:xfrm>
            <a:off x="912284" y="476250"/>
            <a:ext cx="9160933" cy="700088"/>
          </a:xfrm>
        </p:spPr>
        <p:txBody>
          <a:bodyPr/>
          <a:lstStyle/>
          <a:p>
            <a:r>
              <a:rPr lang="pl-PL"/>
              <a:t>Kliknij, aby edytować styl</a:t>
            </a:r>
          </a:p>
        </p:txBody>
      </p:sp>
      <p:sp>
        <p:nvSpPr>
          <p:cNvPr id="3" name="Symbol zastępczy tabeli 2"/>
          <p:cNvSpPr>
            <a:spLocks noGrp="1"/>
          </p:cNvSpPr>
          <p:nvPr>
            <p:ph type="tbl" idx="1"/>
          </p:nvPr>
        </p:nvSpPr>
        <p:spPr>
          <a:xfrm>
            <a:off x="914400" y="1828800"/>
            <a:ext cx="10261600" cy="3657600"/>
          </a:xfrm>
        </p:spPr>
        <p:txBody>
          <a:bodyPr rtlCol="0">
            <a:normAutofit/>
          </a:bodyPr>
          <a:lstStyle/>
          <a:p>
            <a:pPr lvl="0"/>
            <a:endParaRPr lang="pl-PL" noProof="0"/>
          </a:p>
        </p:txBody>
      </p:sp>
      <p:sp>
        <p:nvSpPr>
          <p:cNvPr id="4" name="Rectangle 5">
            <a:extLst>
              <a:ext uri="{FF2B5EF4-FFF2-40B4-BE49-F238E27FC236}">
                <a16:creationId xmlns="" xmlns:a16="http://schemas.microsoft.com/office/drawing/2014/main" id="{48E79C17-8A05-324A-9A22-E3980B907CEC}"/>
              </a:ext>
            </a:extLst>
          </p:cNvPr>
          <p:cNvSpPr>
            <a:spLocks noGrp="1" noChangeArrowheads="1"/>
          </p:cNvSpPr>
          <p:nvPr>
            <p:ph type="dt" sz="half" idx="10"/>
          </p:nvPr>
        </p:nvSpPr>
        <p:spPr/>
        <p:txBody>
          <a:bodyPr/>
          <a:lstStyle>
            <a:lvl1pPr>
              <a:defRPr/>
            </a:lvl1pPr>
          </a:lstStyle>
          <a:p>
            <a:pPr>
              <a:defRPr/>
            </a:pPr>
            <a:endParaRPr lang="pl-PL"/>
          </a:p>
        </p:txBody>
      </p:sp>
      <p:sp>
        <p:nvSpPr>
          <p:cNvPr id="5" name="Rectangle 6">
            <a:extLst>
              <a:ext uri="{FF2B5EF4-FFF2-40B4-BE49-F238E27FC236}">
                <a16:creationId xmlns="" xmlns:a16="http://schemas.microsoft.com/office/drawing/2014/main" id="{BE098F2B-BC80-524A-B0C8-1BE3CA9BED84}"/>
              </a:ext>
            </a:extLst>
          </p:cNvPr>
          <p:cNvSpPr>
            <a:spLocks noGrp="1" noChangeArrowheads="1"/>
          </p:cNvSpPr>
          <p:nvPr>
            <p:ph type="ftr" sz="quarter" idx="11"/>
          </p:nvPr>
        </p:nvSpPr>
        <p:spPr/>
        <p:txBody>
          <a:bodyPr/>
          <a:lstStyle>
            <a:lvl1pPr>
              <a:defRPr/>
            </a:lvl1pPr>
          </a:lstStyle>
          <a:p>
            <a:pPr>
              <a:defRPr/>
            </a:pPr>
            <a:endParaRPr lang="pl-PL"/>
          </a:p>
        </p:txBody>
      </p:sp>
      <p:sp>
        <p:nvSpPr>
          <p:cNvPr id="6" name="Rectangle 7">
            <a:extLst>
              <a:ext uri="{FF2B5EF4-FFF2-40B4-BE49-F238E27FC236}">
                <a16:creationId xmlns="" xmlns:a16="http://schemas.microsoft.com/office/drawing/2014/main" id="{BF171DC5-459A-064D-8062-75D88BC58D21}"/>
              </a:ext>
            </a:extLst>
          </p:cNvPr>
          <p:cNvSpPr>
            <a:spLocks noGrp="1" noChangeArrowheads="1"/>
          </p:cNvSpPr>
          <p:nvPr>
            <p:ph type="sldNum" sz="quarter" idx="12"/>
          </p:nvPr>
        </p:nvSpPr>
        <p:spPr/>
        <p:txBody>
          <a:bodyPr/>
          <a:lstStyle>
            <a:lvl1pPr>
              <a:defRPr/>
            </a:lvl1pPr>
          </a:lstStyle>
          <a:p>
            <a:fld id="{B1AC0B63-A607-5341-9B5C-AB35A6E6B898}" type="slidenum">
              <a:rPr lang="pl-PL" altLang="pl-PL"/>
              <a:pPr/>
              <a:t>‹#›</a:t>
            </a:fld>
            <a:endParaRPr lang="pl-PL" altLang="pl-PL"/>
          </a:p>
        </p:txBody>
      </p:sp>
      <p:pic>
        <p:nvPicPr>
          <p:cNvPr id="717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210800" y="0"/>
            <a:ext cx="1981200" cy="195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168121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Układ niestandardowy">
    <p:spTree>
      <p:nvGrpSpPr>
        <p:cNvPr id="1" name=""/>
        <p:cNvGrpSpPr/>
        <p:nvPr/>
      </p:nvGrpSpPr>
      <p:grpSpPr>
        <a:xfrm>
          <a:off x="0" y="0"/>
          <a:ext cx="0" cy="0"/>
          <a:chOff x="0" y="0"/>
          <a:chExt cx="0" cy="0"/>
        </a:xfrm>
      </p:grpSpPr>
      <p:sp>
        <p:nvSpPr>
          <p:cNvPr id="2" name="Tytuł 1"/>
          <p:cNvSpPr>
            <a:spLocks noGrp="1"/>
          </p:cNvSpPr>
          <p:nvPr>
            <p:ph type="title"/>
          </p:nvPr>
        </p:nvSpPr>
        <p:spPr>
          <a:xfrm>
            <a:off x="896641" y="256347"/>
            <a:ext cx="10410240" cy="1143480"/>
          </a:xfrm>
        </p:spPr>
        <p:txBody>
          <a:bodyPr/>
          <a:lstStyle/>
          <a:p>
            <a:r>
              <a:rPr lang="pl-PL" smtClean="0"/>
              <a:t>Kliknij, aby edytować styl</a:t>
            </a:r>
            <a:endParaRPr lang="pl-PL"/>
          </a:p>
        </p:txBody>
      </p:sp>
      <p:pic>
        <p:nvPicPr>
          <p:cNvPr id="819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210800" y="0"/>
            <a:ext cx="1981200" cy="195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535249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13" name="Title 12"/>
          <p:cNvSpPr>
            <a:spLocks noGrp="1"/>
          </p:cNvSpPr>
          <p:nvPr>
            <p:ph type="title"/>
          </p:nvPr>
        </p:nvSpPr>
        <p:spPr/>
        <p:txBody>
          <a:bodyPr/>
          <a:lstStyle>
            <a:lvl1pPr>
              <a:defRPr>
                <a:latin typeface="+mn-lt"/>
              </a:defRPr>
            </a:lvl1pPr>
          </a:lstStyle>
          <a:p>
            <a:r>
              <a:rPr lang="pl-PL" smtClean="0"/>
              <a:t>Kliknij, aby edytować styl</a:t>
            </a:r>
            <a:endParaRPr lang="en-US"/>
          </a:p>
        </p:txBody>
      </p:sp>
      <p:sp>
        <p:nvSpPr>
          <p:cNvPr id="14" name="Date Placeholder 13"/>
          <p:cNvSpPr>
            <a:spLocks noGrp="1"/>
          </p:cNvSpPr>
          <p:nvPr>
            <p:ph type="dt" sz="half" idx="10"/>
          </p:nvPr>
        </p:nvSpPr>
        <p:spPr/>
        <p:txBody>
          <a:bodyPr/>
          <a:lstStyle>
            <a:lvl1pPr>
              <a:defRPr>
                <a:latin typeface="+mn-lt"/>
              </a:defRPr>
            </a:lvl1pPr>
          </a:lstStyle>
          <a:p>
            <a:fld id="{654F458D-2CFC-4A28-BF3C-E4F00CA026F8}" type="datetime1">
              <a:rPr lang="pl-PL" smtClean="0"/>
              <a:pPr/>
              <a:t>08.05.2021</a:t>
            </a:fld>
            <a:endParaRPr lang="pl-PL"/>
          </a:p>
        </p:txBody>
      </p:sp>
      <p:sp>
        <p:nvSpPr>
          <p:cNvPr id="15" name="Slide Number Placeholder 14"/>
          <p:cNvSpPr>
            <a:spLocks noGrp="1"/>
          </p:cNvSpPr>
          <p:nvPr>
            <p:ph type="sldNum" sz="quarter" idx="11"/>
          </p:nvPr>
        </p:nvSpPr>
        <p:spPr/>
        <p:txBody>
          <a:bodyPr/>
          <a:lstStyle>
            <a:lvl1pPr>
              <a:defRPr>
                <a:latin typeface="+mn-lt"/>
              </a:defRPr>
            </a:lvl1pPr>
          </a:lstStyle>
          <a:p>
            <a:fld id="{4B0D3C14-DB12-468A-BA4C-5644DFADB020}" type="slidenum">
              <a:rPr lang="pl-PL" smtClean="0"/>
              <a:pPr/>
              <a:t>‹#›</a:t>
            </a:fld>
            <a:endParaRPr lang="pl-PL"/>
          </a:p>
        </p:txBody>
      </p:sp>
      <p:sp>
        <p:nvSpPr>
          <p:cNvPr id="16" name="Footer Placeholder 15"/>
          <p:cNvSpPr>
            <a:spLocks noGrp="1"/>
          </p:cNvSpPr>
          <p:nvPr>
            <p:ph type="ftr" sz="quarter" idx="12"/>
          </p:nvPr>
        </p:nvSpPr>
        <p:spPr/>
        <p:txBody>
          <a:bodyPr/>
          <a:lstStyle>
            <a:lvl1pPr>
              <a:defRPr>
                <a:latin typeface="+mn-lt"/>
              </a:defRPr>
            </a:lvl1pPr>
          </a:lstStyle>
          <a:p>
            <a:endParaRPr lang="pl-PL"/>
          </a:p>
        </p:txBody>
      </p:sp>
      <p:pic>
        <p:nvPicPr>
          <p:cNvPr id="409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84862" y="0"/>
            <a:ext cx="1981200" cy="195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8" name="TextBox 7"/>
          <p:cNvSpPr txBox="1"/>
          <p:nvPr/>
        </p:nvSpPr>
        <p:spPr>
          <a:xfrm>
            <a:off x="5689600" y="4074498"/>
            <a:ext cx="6096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6096000" y="4267368"/>
            <a:ext cx="49784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12" name="Date Placeholder 11"/>
          <p:cNvSpPr>
            <a:spLocks noGrp="1"/>
          </p:cNvSpPr>
          <p:nvPr>
            <p:ph type="dt" sz="half" idx="10"/>
          </p:nvPr>
        </p:nvSpPr>
        <p:spPr/>
        <p:txBody>
          <a:bodyPr/>
          <a:lstStyle/>
          <a:p>
            <a:fld id="{C9D62E80-31CE-497D-A50E-F4D6F343E662}" type="datetime1">
              <a:rPr lang="pl-PL" smtClean="0"/>
              <a:t>08.05.2021</a:t>
            </a:fld>
            <a:endParaRPr lang="pl-PL"/>
          </a:p>
        </p:txBody>
      </p:sp>
      <p:sp>
        <p:nvSpPr>
          <p:cNvPr id="13" name="Slide Number Placeholder 12"/>
          <p:cNvSpPr>
            <a:spLocks noGrp="1"/>
          </p:cNvSpPr>
          <p:nvPr>
            <p:ph type="sldNum" sz="quarter" idx="11"/>
          </p:nvPr>
        </p:nvSpPr>
        <p:spPr/>
        <p:txBody>
          <a:bodyPr/>
          <a:lstStyle/>
          <a:p>
            <a:fld id="{4B0D3C14-DB12-468A-BA4C-5644DFADB020}" type="slidenum">
              <a:rPr lang="pl-PL" smtClean="0"/>
              <a:t>‹#›</a:t>
            </a:fld>
            <a:endParaRPr lang="pl-PL"/>
          </a:p>
        </p:txBody>
      </p:sp>
      <p:sp>
        <p:nvSpPr>
          <p:cNvPr id="14" name="Footer Placeholder 13"/>
          <p:cNvSpPr>
            <a:spLocks noGrp="1"/>
          </p:cNvSpPr>
          <p:nvPr>
            <p:ph type="ftr" sz="quarter" idx="12"/>
          </p:nvPr>
        </p:nvSpPr>
        <p:spPr/>
        <p:txBody>
          <a:bodyPr/>
          <a:lstStyle/>
          <a:p>
            <a:endParaRPr lang="pl-PL"/>
          </a:p>
        </p:txBody>
      </p:sp>
      <p:sp>
        <p:nvSpPr>
          <p:cNvPr id="4" name="Title 3"/>
          <p:cNvSpPr>
            <a:spLocks noGrp="1"/>
          </p:cNvSpPr>
          <p:nvPr>
            <p:ph type="title"/>
          </p:nvPr>
        </p:nvSpPr>
        <p:spPr>
          <a:xfrm>
            <a:off x="3048000" y="1905000"/>
            <a:ext cx="804672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pl-PL" smtClean="0"/>
              <a:t>Kliknij, aby edytować styl</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0370CC0B-737E-49A5-87FF-D16345313BAF}" type="datetime1">
              <a:rPr lang="pl-PL" smtClean="0"/>
              <a:t>08.05.2021</a:t>
            </a:fld>
            <a:endParaRPr lang="pl-PL"/>
          </a:p>
        </p:txBody>
      </p:sp>
      <p:sp>
        <p:nvSpPr>
          <p:cNvPr id="9" name="Slide Number Placeholder 8"/>
          <p:cNvSpPr>
            <a:spLocks noGrp="1"/>
          </p:cNvSpPr>
          <p:nvPr>
            <p:ph type="sldNum" sz="quarter" idx="11"/>
          </p:nvPr>
        </p:nvSpPr>
        <p:spPr/>
        <p:txBody>
          <a:bodyPr/>
          <a:lstStyle/>
          <a:p>
            <a:fld id="{4B0D3C14-DB12-468A-BA4C-5644DFADB020}" type="slidenum">
              <a:rPr lang="pl-PL" smtClean="0"/>
              <a:t>‹#›</a:t>
            </a:fld>
            <a:endParaRPr lang="pl-PL"/>
          </a:p>
        </p:txBody>
      </p:sp>
      <p:sp>
        <p:nvSpPr>
          <p:cNvPr id="10" name="Footer Placeholder 9"/>
          <p:cNvSpPr>
            <a:spLocks noGrp="1"/>
          </p:cNvSpPr>
          <p:nvPr>
            <p:ph type="ftr" sz="quarter" idx="12"/>
          </p:nvPr>
        </p:nvSpPr>
        <p:spPr/>
        <p:txBody>
          <a:bodyPr/>
          <a:lstStyle/>
          <a:p>
            <a:endParaRPr lang="pl-PL"/>
          </a:p>
        </p:txBody>
      </p:sp>
      <p:sp>
        <p:nvSpPr>
          <p:cNvPr id="11" name="Title 10"/>
          <p:cNvSpPr>
            <a:spLocks noGrp="1"/>
          </p:cNvSpPr>
          <p:nvPr>
            <p:ph type="title"/>
          </p:nvPr>
        </p:nvSpPr>
        <p:spPr/>
        <p:txBody>
          <a:bodyPr/>
          <a:lstStyle/>
          <a:p>
            <a:r>
              <a:rPr lang="pl-PL" smtClean="0"/>
              <a:t>Kliknij, aby edytować styl</a:t>
            </a:r>
            <a:endParaRPr lang="en-US" dirty="0"/>
          </a:p>
        </p:txBody>
      </p:sp>
      <p:sp>
        <p:nvSpPr>
          <p:cNvPr id="5" name="Content Placeholder 4"/>
          <p:cNvSpPr>
            <a:spLocks noGrp="1"/>
          </p:cNvSpPr>
          <p:nvPr>
            <p:ph sz="quarter" idx="13"/>
          </p:nvPr>
        </p:nvSpPr>
        <p:spPr>
          <a:xfrm>
            <a:off x="1792224" y="658368"/>
            <a:ext cx="4364736" cy="34290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Content Placeholder 6"/>
          <p:cNvSpPr>
            <a:spLocks noGrp="1"/>
          </p:cNvSpPr>
          <p:nvPr>
            <p:ph sz="quarter" idx="14"/>
          </p:nvPr>
        </p:nvSpPr>
        <p:spPr>
          <a:xfrm>
            <a:off x="6705600" y="658368"/>
            <a:ext cx="4364736" cy="3432175"/>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pic>
        <p:nvPicPr>
          <p:cNvPr id="512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203717" y="11143"/>
            <a:ext cx="1981200" cy="195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88160" y="661976"/>
            <a:ext cx="4364736"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1792224" y="1371600"/>
            <a:ext cx="43688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6705600" y="661976"/>
            <a:ext cx="4364736"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6705600" y="1371600"/>
            <a:ext cx="4364736"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13" name="TextBox 12"/>
          <p:cNvSpPr txBox="1"/>
          <p:nvPr/>
        </p:nvSpPr>
        <p:spPr>
          <a:xfrm>
            <a:off x="1408853" y="520192"/>
            <a:ext cx="6096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6373707" y="520192"/>
            <a:ext cx="6096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pl-PL" smtClean="0"/>
              <a:t>Kliknij, aby edytować styl</a:t>
            </a:r>
            <a:endParaRPr lang="en-US" dirty="0"/>
          </a:p>
        </p:txBody>
      </p:sp>
      <p:sp>
        <p:nvSpPr>
          <p:cNvPr id="14" name="Date Placeholder 13"/>
          <p:cNvSpPr>
            <a:spLocks noGrp="1"/>
          </p:cNvSpPr>
          <p:nvPr>
            <p:ph type="dt" sz="half" idx="10"/>
          </p:nvPr>
        </p:nvSpPr>
        <p:spPr/>
        <p:txBody>
          <a:bodyPr/>
          <a:lstStyle/>
          <a:p>
            <a:fld id="{7751B996-E1D7-4BD7-873C-49B997C57651}" type="datetime1">
              <a:rPr lang="pl-PL" smtClean="0"/>
              <a:t>08.05.2021</a:t>
            </a:fld>
            <a:endParaRPr lang="pl-PL"/>
          </a:p>
        </p:txBody>
      </p:sp>
      <p:sp>
        <p:nvSpPr>
          <p:cNvPr id="15" name="Slide Number Placeholder 14"/>
          <p:cNvSpPr>
            <a:spLocks noGrp="1"/>
          </p:cNvSpPr>
          <p:nvPr>
            <p:ph type="sldNum" sz="quarter" idx="11"/>
          </p:nvPr>
        </p:nvSpPr>
        <p:spPr/>
        <p:txBody>
          <a:bodyPr/>
          <a:lstStyle/>
          <a:p>
            <a:fld id="{4B0D3C14-DB12-468A-BA4C-5644DFADB020}" type="slidenum">
              <a:rPr lang="pl-PL" smtClean="0"/>
              <a:t>‹#›</a:t>
            </a:fld>
            <a:endParaRPr lang="pl-PL"/>
          </a:p>
        </p:txBody>
      </p:sp>
      <p:sp>
        <p:nvSpPr>
          <p:cNvPr id="16" name="Footer Placeholder 15"/>
          <p:cNvSpPr>
            <a:spLocks noGrp="1"/>
          </p:cNvSpPr>
          <p:nvPr>
            <p:ph type="ftr" sz="quarter" idx="12"/>
          </p:nvPr>
        </p:nvSpPr>
        <p:spPr/>
        <p:txBody>
          <a:bodyPr/>
          <a:lstStyle/>
          <a:p>
            <a:endParaRPr lang="pl-PL"/>
          </a:p>
        </p:txBody>
      </p:sp>
      <p:pic>
        <p:nvPicPr>
          <p:cNvPr id="614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94289" y="11143"/>
            <a:ext cx="1981200" cy="195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pl-PL" smtClean="0"/>
              <a:t>Kliknij, aby edytować styl</a:t>
            </a:r>
            <a:endParaRPr lang="en-US"/>
          </a:p>
        </p:txBody>
      </p:sp>
      <p:sp>
        <p:nvSpPr>
          <p:cNvPr id="7" name="Date Placeholder 6"/>
          <p:cNvSpPr>
            <a:spLocks noGrp="1"/>
          </p:cNvSpPr>
          <p:nvPr>
            <p:ph type="dt" sz="half" idx="10"/>
          </p:nvPr>
        </p:nvSpPr>
        <p:spPr/>
        <p:txBody>
          <a:bodyPr/>
          <a:lstStyle/>
          <a:p>
            <a:fld id="{8520A7DF-4725-4EAC-A07B-83DBB2D08285}" type="datetime1">
              <a:rPr lang="pl-PL" smtClean="0"/>
              <a:t>08.05.2021</a:t>
            </a:fld>
            <a:endParaRPr lang="pl-PL"/>
          </a:p>
        </p:txBody>
      </p:sp>
      <p:sp>
        <p:nvSpPr>
          <p:cNvPr id="8" name="Slide Number Placeholder 7"/>
          <p:cNvSpPr>
            <a:spLocks noGrp="1"/>
          </p:cNvSpPr>
          <p:nvPr>
            <p:ph type="sldNum" sz="quarter" idx="11"/>
          </p:nvPr>
        </p:nvSpPr>
        <p:spPr/>
        <p:txBody>
          <a:bodyPr/>
          <a:lstStyle/>
          <a:p>
            <a:fld id="{4B0D3C14-DB12-468A-BA4C-5644DFADB020}" type="slidenum">
              <a:rPr lang="pl-PL" smtClean="0"/>
              <a:t>‹#›</a:t>
            </a:fld>
            <a:endParaRPr lang="pl-PL"/>
          </a:p>
        </p:txBody>
      </p:sp>
      <p:sp>
        <p:nvSpPr>
          <p:cNvPr id="9" name="Footer Placeholder 8"/>
          <p:cNvSpPr>
            <a:spLocks noGrp="1"/>
          </p:cNvSpPr>
          <p:nvPr>
            <p:ph type="ftr" sz="quarter" idx="12"/>
          </p:nvPr>
        </p:nvSpPr>
        <p:spPr/>
        <p:txBody>
          <a:bodyPr/>
          <a:lstStyle/>
          <a:p>
            <a:endParaRPr lang="pl-PL"/>
          </a:p>
        </p:txBody>
      </p:sp>
      <p:pic>
        <p:nvPicPr>
          <p:cNvPr id="1638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210800" y="0"/>
            <a:ext cx="1981200" cy="195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CE2B71D-03F7-42F4-BD8F-245B637E0575}" type="datetime1">
              <a:rPr lang="pl-PL" smtClean="0"/>
              <a:t>08.05.2021</a:t>
            </a:fld>
            <a:endParaRPr lang="pl-PL"/>
          </a:p>
        </p:txBody>
      </p:sp>
      <p:sp>
        <p:nvSpPr>
          <p:cNvPr id="6" name="Slide Number Placeholder 5"/>
          <p:cNvSpPr>
            <a:spLocks noGrp="1"/>
          </p:cNvSpPr>
          <p:nvPr>
            <p:ph type="sldNum" sz="quarter" idx="11"/>
          </p:nvPr>
        </p:nvSpPr>
        <p:spPr/>
        <p:txBody>
          <a:bodyPr/>
          <a:lstStyle/>
          <a:p>
            <a:fld id="{4B0D3C14-DB12-468A-BA4C-5644DFADB020}" type="slidenum">
              <a:rPr lang="pl-PL" smtClean="0"/>
              <a:t>‹#›</a:t>
            </a:fld>
            <a:endParaRPr lang="pl-PL"/>
          </a:p>
        </p:txBody>
      </p:sp>
      <p:sp>
        <p:nvSpPr>
          <p:cNvPr id="7" name="Footer Placeholder 6"/>
          <p:cNvSpPr>
            <a:spLocks noGrp="1"/>
          </p:cNvSpPr>
          <p:nvPr>
            <p:ph type="ftr" sz="quarter" idx="12"/>
          </p:nvPr>
        </p:nvSpPr>
        <p:spPr/>
        <p:txBody>
          <a:bodyPr/>
          <a:lstStyle/>
          <a:p>
            <a:endParaRPr lang="pl-PL"/>
          </a:p>
        </p:txBody>
      </p:sp>
      <p:pic>
        <p:nvPicPr>
          <p:cNvPr id="1536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210800" y="0"/>
            <a:ext cx="1981200" cy="195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9" name="TextBox 8"/>
          <p:cNvSpPr txBox="1"/>
          <p:nvPr/>
        </p:nvSpPr>
        <p:spPr>
          <a:xfrm>
            <a:off x="7105227" y="1774588"/>
            <a:ext cx="6096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1117600" y="685801"/>
            <a:ext cx="57912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7620000" y="685801"/>
            <a:ext cx="34544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15" name="Date Placeholder 14"/>
          <p:cNvSpPr>
            <a:spLocks noGrp="1"/>
          </p:cNvSpPr>
          <p:nvPr>
            <p:ph type="dt" sz="half" idx="10"/>
          </p:nvPr>
        </p:nvSpPr>
        <p:spPr/>
        <p:txBody>
          <a:bodyPr/>
          <a:lstStyle/>
          <a:p>
            <a:fld id="{B91C9619-4D3D-432B-B297-69B1DD995C96}" type="datetime1">
              <a:rPr lang="pl-PL" smtClean="0"/>
              <a:t>08.05.2021</a:t>
            </a:fld>
            <a:endParaRPr lang="pl-PL"/>
          </a:p>
        </p:txBody>
      </p:sp>
      <p:sp>
        <p:nvSpPr>
          <p:cNvPr id="16" name="Slide Number Placeholder 15"/>
          <p:cNvSpPr>
            <a:spLocks noGrp="1"/>
          </p:cNvSpPr>
          <p:nvPr>
            <p:ph type="sldNum" sz="quarter" idx="11"/>
          </p:nvPr>
        </p:nvSpPr>
        <p:spPr/>
        <p:txBody>
          <a:bodyPr/>
          <a:lstStyle/>
          <a:p>
            <a:fld id="{4B0D3C14-DB12-468A-BA4C-5644DFADB020}" type="slidenum">
              <a:rPr lang="pl-PL" smtClean="0"/>
              <a:t>‹#›</a:t>
            </a:fld>
            <a:endParaRPr lang="pl-PL"/>
          </a:p>
        </p:txBody>
      </p:sp>
      <p:sp>
        <p:nvSpPr>
          <p:cNvPr id="17" name="Footer Placeholder 16"/>
          <p:cNvSpPr>
            <a:spLocks noGrp="1"/>
          </p:cNvSpPr>
          <p:nvPr>
            <p:ph type="ftr" sz="quarter" idx="12"/>
          </p:nvPr>
        </p:nvSpPr>
        <p:spPr/>
        <p:txBody>
          <a:bodyPr/>
          <a:lstStyle/>
          <a:p>
            <a:endParaRPr lang="pl-PL"/>
          </a:p>
        </p:txBody>
      </p:sp>
      <p:sp>
        <p:nvSpPr>
          <p:cNvPr id="18" name="Title 17"/>
          <p:cNvSpPr>
            <a:spLocks noGrp="1"/>
          </p:cNvSpPr>
          <p:nvPr>
            <p:ph type="title"/>
          </p:nvPr>
        </p:nvSpPr>
        <p:spPr/>
        <p:txBody>
          <a:bodyPr/>
          <a:lstStyle/>
          <a:p>
            <a:r>
              <a:rPr lang="pl-PL" smtClean="0"/>
              <a:t>Kliknij, aby edytować styl</a:t>
            </a:r>
            <a:endParaRPr lang="en-US" dirty="0"/>
          </a:p>
        </p:txBody>
      </p:sp>
      <p:pic>
        <p:nvPicPr>
          <p:cNvPr id="1433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210800" y="24"/>
            <a:ext cx="1981200" cy="195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625600" y="612775"/>
            <a:ext cx="89408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a:p>
        </p:txBody>
      </p:sp>
      <p:sp>
        <p:nvSpPr>
          <p:cNvPr id="4" name="Text Placeholder 3"/>
          <p:cNvSpPr>
            <a:spLocks noGrp="1"/>
          </p:cNvSpPr>
          <p:nvPr>
            <p:ph type="body" sz="half" idx="2"/>
          </p:nvPr>
        </p:nvSpPr>
        <p:spPr>
          <a:xfrm>
            <a:off x="3657600" y="3453047"/>
            <a:ext cx="67056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9" name="TextBox 8"/>
          <p:cNvSpPr txBox="1"/>
          <p:nvPr/>
        </p:nvSpPr>
        <p:spPr>
          <a:xfrm>
            <a:off x="3247136" y="3331464"/>
            <a:ext cx="6096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pl-PL" smtClean="0"/>
              <a:t>Kliknij, aby edytować styl</a:t>
            </a:r>
            <a:endParaRPr lang="en-US"/>
          </a:p>
        </p:txBody>
      </p:sp>
      <p:sp>
        <p:nvSpPr>
          <p:cNvPr id="13" name="Date Placeholder 12"/>
          <p:cNvSpPr>
            <a:spLocks noGrp="1"/>
          </p:cNvSpPr>
          <p:nvPr>
            <p:ph type="dt" sz="half" idx="10"/>
          </p:nvPr>
        </p:nvSpPr>
        <p:spPr/>
        <p:txBody>
          <a:bodyPr/>
          <a:lstStyle/>
          <a:p>
            <a:fld id="{91DEF6D5-1B9A-4D00-BE6E-C6651AA671B2}" type="datetime1">
              <a:rPr lang="pl-PL" smtClean="0"/>
              <a:t>08.05.2021</a:t>
            </a:fld>
            <a:endParaRPr lang="pl-PL"/>
          </a:p>
        </p:txBody>
      </p:sp>
      <p:sp>
        <p:nvSpPr>
          <p:cNvPr id="14" name="Slide Number Placeholder 13"/>
          <p:cNvSpPr>
            <a:spLocks noGrp="1"/>
          </p:cNvSpPr>
          <p:nvPr>
            <p:ph type="sldNum" sz="quarter" idx="11"/>
          </p:nvPr>
        </p:nvSpPr>
        <p:spPr/>
        <p:txBody>
          <a:bodyPr/>
          <a:lstStyle/>
          <a:p>
            <a:fld id="{4B0D3C14-DB12-468A-BA4C-5644DFADB020}" type="slidenum">
              <a:rPr lang="pl-PL" smtClean="0"/>
              <a:t>‹#›</a:t>
            </a:fld>
            <a:endParaRPr lang="pl-PL"/>
          </a:p>
        </p:txBody>
      </p:sp>
      <p:sp>
        <p:nvSpPr>
          <p:cNvPr id="15" name="Footer Placeholder 14"/>
          <p:cNvSpPr>
            <a:spLocks noGrp="1"/>
          </p:cNvSpPr>
          <p:nvPr>
            <p:ph type="ftr" sz="quarter" idx="12"/>
          </p:nvPr>
        </p:nvSpPr>
        <p:spPr/>
        <p:txBody>
          <a:bodyPr/>
          <a:lstStyle/>
          <a:p>
            <a:endParaRPr lang="pl-PL"/>
          </a:p>
        </p:txBody>
      </p:sp>
      <p:pic>
        <p:nvPicPr>
          <p:cNvPr id="1331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210800" y="0"/>
            <a:ext cx="1981200" cy="195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830961" y="1038441"/>
            <a:ext cx="965416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557464" y="419132"/>
            <a:ext cx="5538472" cy="5973945"/>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4370607" y="116855"/>
            <a:ext cx="8639149"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36320" y="4876800"/>
            <a:ext cx="10058400" cy="914400"/>
          </a:xfrm>
          <a:prstGeom prst="rect">
            <a:avLst/>
          </a:prstGeom>
        </p:spPr>
        <p:txBody>
          <a:bodyPr vert="horz" lIns="91440" tIns="45720" rIns="91440" bIns="45720" rtlCol="0" anchor="b">
            <a:noAutofit/>
          </a:bodyPr>
          <a:lstStyle/>
          <a:p>
            <a:r>
              <a:rPr lang="pl-PL" smtClean="0"/>
              <a:t>Kliknij, aby edytować styl</a:t>
            </a:r>
            <a:endParaRPr lang="en-US" dirty="0"/>
          </a:p>
        </p:txBody>
      </p:sp>
      <p:sp>
        <p:nvSpPr>
          <p:cNvPr id="3" name="Text Placeholder 2"/>
          <p:cNvSpPr>
            <a:spLocks noGrp="1"/>
          </p:cNvSpPr>
          <p:nvPr>
            <p:ph type="body" idx="1"/>
          </p:nvPr>
        </p:nvSpPr>
        <p:spPr>
          <a:xfrm>
            <a:off x="2844800" y="685802"/>
            <a:ext cx="8128000" cy="3657599"/>
          </a:xfrm>
          <a:prstGeom prst="rect">
            <a:avLst/>
          </a:prstGeom>
        </p:spPr>
        <p:txBody>
          <a:bodyPr vert="horz" lIns="91440" tIns="45720" rIns="91440" bIns="45720" rtlCol="0" anchor="ctr">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8229600" y="6154739"/>
            <a:ext cx="28448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6C0D0C22-B6AC-4EE6-AF0F-2C114D7FD51F}" type="datetime1">
              <a:rPr lang="pl-PL" smtClean="0"/>
              <a:t>08.05.2021</a:t>
            </a:fld>
            <a:endParaRPr lang="pl-PL"/>
          </a:p>
        </p:txBody>
      </p:sp>
      <p:sp>
        <p:nvSpPr>
          <p:cNvPr id="5" name="Footer Placeholder 4"/>
          <p:cNvSpPr>
            <a:spLocks noGrp="1"/>
          </p:cNvSpPr>
          <p:nvPr>
            <p:ph type="ftr" sz="quarter" idx="3"/>
          </p:nvPr>
        </p:nvSpPr>
        <p:spPr>
          <a:xfrm>
            <a:off x="1097280" y="6154739"/>
            <a:ext cx="6096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pl-PL"/>
          </a:p>
        </p:txBody>
      </p:sp>
      <p:sp>
        <p:nvSpPr>
          <p:cNvPr id="6" name="Slide Number Placeholder 5"/>
          <p:cNvSpPr>
            <a:spLocks noGrp="1"/>
          </p:cNvSpPr>
          <p:nvPr>
            <p:ph type="sldNum" sz="quarter" idx="4"/>
          </p:nvPr>
        </p:nvSpPr>
        <p:spPr>
          <a:xfrm>
            <a:off x="1097280" y="5842000"/>
            <a:ext cx="28448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4B0D3C14-DB12-468A-BA4C-5644DFADB020}" type="slidenum">
              <a:rPr lang="pl-PL" smtClean="0"/>
              <a:t>‹#›</a:t>
            </a:fld>
            <a:endParaRPr lang="pl-PL"/>
          </a:p>
        </p:txBody>
      </p:sp>
    </p:spTree>
  </p:cSld>
  <p:clrMap bg1="dk1" tx1="lt1" bg2="dk2" tx2="lt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1" r:id="rId13"/>
    <p:sldLayoutId id="2147483792" r:id="rId14"/>
  </p:sldLayoutIdLst>
  <p:hf sldNum="0" hdr="0" ftr="0" dt="0"/>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8.wmf"/><Relationship Id="rId4" Type="http://schemas.openxmlformats.org/officeDocument/2006/relationships/image" Target="../media/image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0630" y="148996"/>
            <a:ext cx="11069833" cy="501766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OGO_MNiSW_-_PL"/>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750" t="22193" r="24316" b="42114"/>
          <a:stretch/>
        </p:blipFill>
        <p:spPr bwMode="auto">
          <a:xfrm>
            <a:off x="8559539" y="5615746"/>
            <a:ext cx="3368888" cy="1129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Obraz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767" y="5373391"/>
            <a:ext cx="1118485" cy="1238937"/>
          </a:xfrm>
          <a:prstGeom prst="rect">
            <a:avLst/>
          </a:prstGeom>
          <a:noFill/>
          <a:extLst>
            <a:ext uri="{909E8E84-426E-40DD-AFC4-6F175D3DCCD1}">
              <a14:hiddenFill xmlns:a14="http://schemas.microsoft.com/office/drawing/2010/main">
                <a:solidFill>
                  <a:srgbClr val="FFFFFF"/>
                </a:solidFill>
              </a14:hiddenFill>
            </a:ext>
          </a:extLst>
        </p:spPr>
      </p:pic>
      <p:sp>
        <p:nvSpPr>
          <p:cNvPr id="11" name="pole tekstowe 10"/>
          <p:cNvSpPr txBox="1"/>
          <p:nvPr/>
        </p:nvSpPr>
        <p:spPr>
          <a:xfrm>
            <a:off x="1932494" y="5599481"/>
            <a:ext cx="7371761" cy="1231106"/>
          </a:xfrm>
          <a:prstGeom prst="rect">
            <a:avLst/>
          </a:prstGeom>
          <a:noFill/>
        </p:spPr>
        <p:txBody>
          <a:bodyPr wrap="square" rtlCol="0">
            <a:spAutoFit/>
          </a:bodyPr>
          <a:lstStyle/>
          <a:p>
            <a:pPr algn="ctr"/>
            <a:r>
              <a:rPr lang="pl-PL" sz="1400" dirty="0"/>
              <a:t>Projekt "MOJA PASJA - MOJA PRZYSZŁOŚĆ"</a:t>
            </a:r>
          </a:p>
          <a:p>
            <a:pPr algn="ctr"/>
            <a:r>
              <a:rPr lang="pl-PL" sz="1400" dirty="0"/>
              <a:t>Dofinansowano z programu "Społeczna odpowiedzialność nauki"  </a:t>
            </a:r>
            <a:br>
              <a:rPr lang="pl-PL" sz="1400" dirty="0"/>
            </a:br>
            <a:r>
              <a:rPr lang="pl-PL" sz="1400" dirty="0"/>
              <a:t>Ministra </a:t>
            </a:r>
            <a:r>
              <a:rPr lang="pl-PL" sz="1400" dirty="0" smtClean="0"/>
              <a:t>Nauki </a:t>
            </a:r>
            <a:r>
              <a:rPr lang="pl-PL" sz="1400" dirty="0"/>
              <a:t>i Szkolnictwa Wyższego</a:t>
            </a:r>
            <a:r>
              <a:rPr lang="pl-PL" sz="1400" dirty="0" smtClean="0"/>
              <a:t>.</a:t>
            </a:r>
            <a:r>
              <a:rPr lang="pl-PL" sz="1400" dirty="0"/>
              <a:t/>
            </a:r>
            <a:br>
              <a:rPr lang="pl-PL" sz="1400" dirty="0"/>
            </a:br>
            <a:r>
              <a:rPr lang="pl-PL" sz="1400" dirty="0"/>
              <a:t>Nr umowy SONP/SP/463655/2020</a:t>
            </a:r>
          </a:p>
          <a:p>
            <a:endParaRPr lang="pl-PL" dirty="0"/>
          </a:p>
        </p:txBody>
      </p:sp>
    </p:spTree>
    <p:extLst>
      <p:ext uri="{BB962C8B-B14F-4D97-AF65-F5344CB8AC3E}">
        <p14:creationId xmlns:p14="http://schemas.microsoft.com/office/powerpoint/2010/main" val="29202654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2923117" y="179388"/>
            <a:ext cx="10363201" cy="1143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altLang="pl-PL"/>
              <a:t>Pieniądz</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499" y="1448116"/>
            <a:ext cx="9746060" cy="463509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19" name="Text Box 3"/>
          <p:cNvSpPr txBox="1">
            <a:spLocks noChangeArrowheads="1"/>
          </p:cNvSpPr>
          <p:nvPr/>
        </p:nvSpPr>
        <p:spPr bwMode="auto">
          <a:xfrm>
            <a:off x="0" y="313507"/>
            <a:ext cx="10048973" cy="639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9pPr>
          </a:lstStyle>
          <a:p>
            <a:pPr>
              <a:buClrTx/>
              <a:buFontTx/>
              <a:buNone/>
            </a:pPr>
            <a:r>
              <a:rPr lang="pl-PL" altLang="pl-PL" sz="2800" dirty="0">
                <a:solidFill>
                  <a:srgbClr val="FFFFFF"/>
                </a:solidFill>
                <a:latin typeface="+mj-lt"/>
                <a:cs typeface="Arial" charset="0"/>
              </a:rPr>
              <a:t>Na jednej z wysp na Oceanie Spokojnym pieniądzem były ogromne, ciężkie koła kamienne </a:t>
            </a:r>
          </a:p>
        </p:txBody>
      </p:sp>
    </p:spTree>
    <p:extLst>
      <p:ext uri="{BB962C8B-B14F-4D97-AF65-F5344CB8AC3E}">
        <p14:creationId xmlns:p14="http://schemas.microsoft.com/office/powerpoint/2010/main" val="166798151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42" fill="hold" nodeType="clickEffect">
                                  <p:stCondLst>
                                    <p:cond delay="0"/>
                                  </p:stCondLst>
                                  <p:childTnLst>
                                    <p:set>
                                      <p:cBhvr additive="repl">
                                        <p:cTn id="6" dur="1" fill="hold">
                                          <p:stCondLst>
                                            <p:cond delay="0"/>
                                          </p:stCondLst>
                                        </p:cTn>
                                        <p:tgtEl>
                                          <p:spTgt spid="9217"/>
                                        </p:tgtEl>
                                        <p:attrNameLst>
                                          <p:attrName>style.visibility</p:attrName>
                                        </p:attrNameLst>
                                      </p:cBhvr>
                                      <p:to>
                                        <p:strVal val="visible"/>
                                      </p:to>
                                    </p:set>
                                    <p:animEffect transition="in" filter="barn(outHorizontal)">
                                      <p:cBhvr additive="repl">
                                        <p:cTn id="7" dur="500"/>
                                        <p:tgtEl>
                                          <p:spTgt spid="92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42" fill="hold" nodeType="clickEffect">
                                  <p:stCondLst>
                                    <p:cond delay="0"/>
                                  </p:stCondLst>
                                  <p:childTnLst>
                                    <p:set>
                                      <p:cBhvr additive="repl">
                                        <p:cTn id="11" dur="1" fill="hold">
                                          <p:stCondLst>
                                            <p:cond delay="0"/>
                                          </p:stCondLst>
                                        </p:cTn>
                                        <p:tgtEl>
                                          <p:spTgt spid="9218"/>
                                        </p:tgtEl>
                                        <p:attrNameLst>
                                          <p:attrName>style.visibility</p:attrName>
                                        </p:attrNameLst>
                                      </p:cBhvr>
                                      <p:to>
                                        <p:strVal val="visible"/>
                                      </p:to>
                                    </p:set>
                                    <p:animEffect transition="in" filter="barn(outHorizontal)">
                                      <p:cBhvr additive="repl">
                                        <p:cTn id="12"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ytuł 1"/>
          <p:cNvSpPr>
            <a:spLocks noGrp="1"/>
          </p:cNvSpPr>
          <p:nvPr>
            <p:ph type="title"/>
          </p:nvPr>
        </p:nvSpPr>
        <p:spPr>
          <a:xfrm>
            <a:off x="684628" y="0"/>
            <a:ext cx="10058400" cy="914400"/>
          </a:xfrm>
        </p:spPr>
        <p:txBody>
          <a:bodyPr/>
          <a:lstStyle/>
          <a:p>
            <a:pPr algn="ctr" eaLnBrk="1"/>
            <a:r>
              <a:rPr lang="pl-PL" altLang="pl-PL" dirty="0" smtClean="0"/>
              <a:t>Historia pieniądza </a:t>
            </a:r>
          </a:p>
        </p:txBody>
      </p:sp>
      <p:sp>
        <p:nvSpPr>
          <p:cNvPr id="6147" name="Symbol zastępczy zawartości 2"/>
          <p:cNvSpPr>
            <a:spLocks noGrp="1"/>
          </p:cNvSpPr>
          <p:nvPr>
            <p:ph idx="1"/>
          </p:nvPr>
        </p:nvSpPr>
        <p:spPr>
          <a:xfrm>
            <a:off x="398585" y="685802"/>
            <a:ext cx="10574215" cy="3657599"/>
          </a:xfrm>
        </p:spPr>
        <p:txBody>
          <a:bodyPr/>
          <a:lstStyle/>
          <a:p>
            <a:pPr marL="18288" indent="0" eaLnBrk="1">
              <a:buNone/>
            </a:pPr>
            <a:r>
              <a:rPr lang="pl-PL" altLang="pl-PL" sz="3600" dirty="0" smtClean="0"/>
              <a:t>3. Pieniądz kruszcowy (Lidia VII </a:t>
            </a:r>
            <a:r>
              <a:rPr lang="pl-PL" altLang="pl-PL" sz="3600" dirty="0" err="1" smtClean="0"/>
              <a:t>w.p.n.e</a:t>
            </a:r>
            <a:r>
              <a:rPr lang="pl-PL" altLang="pl-PL" sz="3600" dirty="0" smtClean="0"/>
              <a:t>. zaczęto wybijać monety)</a:t>
            </a:r>
          </a:p>
          <a:p>
            <a:pPr marL="18288" indent="0" eaLnBrk="1">
              <a:buNone/>
            </a:pPr>
            <a:endParaRPr lang="pl-PL" altLang="pl-PL" dirty="0" smtClean="0"/>
          </a:p>
        </p:txBody>
      </p:sp>
    </p:spTree>
    <p:extLst>
      <p:ext uri="{BB962C8B-B14F-4D97-AF65-F5344CB8AC3E}">
        <p14:creationId xmlns:p14="http://schemas.microsoft.com/office/powerpoint/2010/main" val="4873542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89363"/>
            <a:ext cx="9357784" cy="2825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1040" y="902067"/>
            <a:ext cx="3071284" cy="20240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96535118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ytuł 1"/>
          <p:cNvSpPr>
            <a:spLocks noGrp="1"/>
          </p:cNvSpPr>
          <p:nvPr>
            <p:ph type="title"/>
          </p:nvPr>
        </p:nvSpPr>
        <p:spPr>
          <a:xfrm>
            <a:off x="684628" y="0"/>
            <a:ext cx="10058400" cy="914400"/>
          </a:xfrm>
        </p:spPr>
        <p:txBody>
          <a:bodyPr/>
          <a:lstStyle/>
          <a:p>
            <a:pPr algn="ctr" eaLnBrk="1"/>
            <a:r>
              <a:rPr lang="pl-PL" altLang="pl-PL" dirty="0" smtClean="0"/>
              <a:t>Historia pieniądza </a:t>
            </a:r>
          </a:p>
        </p:txBody>
      </p:sp>
      <p:sp>
        <p:nvSpPr>
          <p:cNvPr id="6147" name="Symbol zastępczy zawartości 2"/>
          <p:cNvSpPr>
            <a:spLocks noGrp="1"/>
          </p:cNvSpPr>
          <p:nvPr>
            <p:ph idx="1"/>
          </p:nvPr>
        </p:nvSpPr>
        <p:spPr>
          <a:xfrm>
            <a:off x="389158" y="1025167"/>
            <a:ext cx="9895485" cy="3657599"/>
          </a:xfrm>
        </p:spPr>
        <p:txBody>
          <a:bodyPr>
            <a:normAutofit fontScale="70000" lnSpcReduction="20000"/>
          </a:bodyPr>
          <a:lstStyle/>
          <a:p>
            <a:pPr marL="18288" indent="0" eaLnBrk="1">
              <a:buNone/>
            </a:pPr>
            <a:r>
              <a:rPr lang="pl-PL" altLang="pl-PL" sz="4200" dirty="0" smtClean="0"/>
              <a:t>4. Pieniądz papierowy (Chińczycy VII-X </a:t>
            </a:r>
            <a:r>
              <a:rPr lang="pl-PL" altLang="pl-PL" sz="4200" dirty="0" err="1" smtClean="0"/>
              <a:t>w.n.e</a:t>
            </a:r>
            <a:r>
              <a:rPr lang="pl-PL" altLang="pl-PL" sz="4200" dirty="0" smtClean="0"/>
              <a:t>, </a:t>
            </a:r>
          </a:p>
          <a:p>
            <a:pPr marL="18288" indent="0" eaLnBrk="1">
              <a:buNone/>
            </a:pPr>
            <a:r>
              <a:rPr lang="pl-PL" altLang="pl-PL" sz="4200" dirty="0" smtClean="0"/>
              <a:t>w Europie pierwsze banknoty pojawiły się w Szwecji pod koniec XVII w.)</a:t>
            </a:r>
          </a:p>
          <a:p>
            <a:pPr marL="18288" indent="0" eaLnBrk="1">
              <a:buNone/>
            </a:pPr>
            <a:endParaRPr lang="pl-PL" altLang="pl-PL" sz="4200" dirty="0" smtClean="0"/>
          </a:p>
          <a:p>
            <a:pPr marL="18288" indent="0" eaLnBrk="1">
              <a:buNone/>
            </a:pPr>
            <a:r>
              <a:rPr lang="pl-PL" altLang="pl-PL" sz="4200" dirty="0" smtClean="0"/>
              <a:t>5. Pieniądz bezgotówkowy (zapis na rachunku bankowym)</a:t>
            </a:r>
          </a:p>
          <a:p>
            <a:pPr marL="18288" indent="0" eaLnBrk="1">
              <a:buNone/>
            </a:pPr>
            <a:endParaRPr lang="pl-PL" altLang="pl-PL" sz="4200" dirty="0" smtClean="0"/>
          </a:p>
          <a:p>
            <a:pPr marL="18288" indent="0" eaLnBrk="1">
              <a:buNone/>
            </a:pPr>
            <a:r>
              <a:rPr lang="pl-PL" altLang="pl-PL" sz="4200" dirty="0" smtClean="0"/>
              <a:t>6. Pieniądz elektroniczny</a:t>
            </a:r>
          </a:p>
          <a:p>
            <a:pPr eaLnBrk="1"/>
            <a:endParaRPr lang="pl-PL" altLang="pl-PL" dirty="0" smtClean="0"/>
          </a:p>
        </p:txBody>
      </p:sp>
    </p:spTree>
    <p:extLst>
      <p:ext uri="{BB962C8B-B14F-4D97-AF65-F5344CB8AC3E}">
        <p14:creationId xmlns:p14="http://schemas.microsoft.com/office/powerpoint/2010/main" val="29503779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914400" y="609600"/>
            <a:ext cx="10363200" cy="1143000"/>
          </a:xfrm>
          <a:ln/>
        </p:spPr>
        <p:txBody>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altLang="pl-PL" dirty="0"/>
              <a:t>Pożądane cechy pieniądza</a:t>
            </a:r>
          </a:p>
        </p:txBody>
      </p:sp>
      <p:sp>
        <p:nvSpPr>
          <p:cNvPr id="11266" name="Rectangle 2"/>
          <p:cNvSpPr>
            <a:spLocks noGrp="1" noChangeArrowheads="1"/>
          </p:cNvSpPr>
          <p:nvPr>
            <p:ph sz="quarter" idx="13"/>
          </p:nvPr>
        </p:nvSpPr>
        <p:spPr>
          <a:xfrm>
            <a:off x="311085" y="1875934"/>
            <a:ext cx="5683315" cy="4220066"/>
          </a:xfrm>
          <a:ln/>
        </p:spPr>
        <p:txBody>
          <a:bodyPr>
            <a:normAutofit lnSpcReduction="10000"/>
          </a:bodyPr>
          <a:lstStyle/>
          <a:p>
            <a:pPr marL="0" indent="0">
              <a:spcBef>
                <a:spcPts val="700"/>
              </a:spcBef>
              <a:buClr>
                <a:srgbClr val="FFFF00"/>
              </a:buClr>
              <a:buNone/>
              <a:tabLst>
                <a:tab pos="528638" algn="l"/>
                <a:tab pos="633413" algn="l"/>
                <a:tab pos="1082675" algn="l"/>
                <a:tab pos="1531938" algn="l"/>
                <a:tab pos="1981200" algn="l"/>
                <a:tab pos="2430463" algn="l"/>
                <a:tab pos="2879725" algn="l"/>
                <a:tab pos="3328988" algn="l"/>
                <a:tab pos="3778250" algn="l"/>
                <a:tab pos="4227513" algn="l"/>
                <a:tab pos="4676775" algn="l"/>
                <a:tab pos="5126038" algn="l"/>
                <a:tab pos="5575300" algn="l"/>
                <a:tab pos="6024563" algn="l"/>
                <a:tab pos="6473825" algn="l"/>
                <a:tab pos="6923088" algn="l"/>
                <a:tab pos="7372350" algn="l"/>
                <a:tab pos="7821613" algn="l"/>
                <a:tab pos="8270875" algn="l"/>
                <a:tab pos="8720138" algn="l"/>
                <a:tab pos="9169400" algn="l"/>
              </a:tabLst>
            </a:pPr>
            <a:r>
              <a:rPr lang="pl-PL" altLang="pl-PL" dirty="0" smtClean="0"/>
              <a:t>	</a:t>
            </a:r>
            <a:r>
              <a:rPr lang="pl-PL" altLang="pl-PL" sz="3600" dirty="0" smtClean="0"/>
              <a:t>Cechy </a:t>
            </a:r>
            <a:r>
              <a:rPr lang="pl-PL" altLang="pl-PL" sz="3600" dirty="0"/>
              <a:t>fizyczne:</a:t>
            </a:r>
          </a:p>
          <a:p>
            <a:pPr marL="528638" indent="-528638">
              <a:spcBef>
                <a:spcPts val="700"/>
              </a:spcBef>
              <a:buClr>
                <a:srgbClr val="FFFF00"/>
              </a:buClr>
              <a:buFont typeface="Times New Roman" pitchFamily="18" charset="0"/>
              <a:buChar char="•"/>
              <a:tabLst>
                <a:tab pos="528638" algn="l"/>
                <a:tab pos="633413" algn="l"/>
                <a:tab pos="1082675" algn="l"/>
                <a:tab pos="1531938" algn="l"/>
                <a:tab pos="1981200" algn="l"/>
                <a:tab pos="2430463" algn="l"/>
                <a:tab pos="2879725" algn="l"/>
                <a:tab pos="3328988" algn="l"/>
                <a:tab pos="3778250" algn="l"/>
                <a:tab pos="4227513" algn="l"/>
                <a:tab pos="4676775" algn="l"/>
                <a:tab pos="5126038" algn="l"/>
                <a:tab pos="5575300" algn="l"/>
                <a:tab pos="6024563" algn="l"/>
                <a:tab pos="6473825" algn="l"/>
                <a:tab pos="6923088" algn="l"/>
                <a:tab pos="7372350" algn="l"/>
                <a:tab pos="7821613" algn="l"/>
                <a:tab pos="8270875" algn="l"/>
                <a:tab pos="8720138" algn="l"/>
                <a:tab pos="9169400" algn="l"/>
              </a:tabLst>
            </a:pPr>
            <a:r>
              <a:rPr lang="pl-PL" altLang="pl-PL" sz="3600" dirty="0"/>
              <a:t>poręczność</a:t>
            </a:r>
          </a:p>
          <a:p>
            <a:pPr marL="528638" indent="-528638">
              <a:spcBef>
                <a:spcPts val="700"/>
              </a:spcBef>
              <a:buClr>
                <a:srgbClr val="FFFF00"/>
              </a:buClr>
              <a:buFont typeface="Times New Roman" pitchFamily="18" charset="0"/>
              <a:buChar char="•"/>
              <a:tabLst>
                <a:tab pos="528638" algn="l"/>
                <a:tab pos="633413" algn="l"/>
                <a:tab pos="1082675" algn="l"/>
                <a:tab pos="1531938" algn="l"/>
                <a:tab pos="1981200" algn="l"/>
                <a:tab pos="2430463" algn="l"/>
                <a:tab pos="2879725" algn="l"/>
                <a:tab pos="3328988" algn="l"/>
                <a:tab pos="3778250" algn="l"/>
                <a:tab pos="4227513" algn="l"/>
                <a:tab pos="4676775" algn="l"/>
                <a:tab pos="5126038" algn="l"/>
                <a:tab pos="5575300" algn="l"/>
                <a:tab pos="6024563" algn="l"/>
                <a:tab pos="6473825" algn="l"/>
                <a:tab pos="6923088" algn="l"/>
                <a:tab pos="7372350" algn="l"/>
                <a:tab pos="7821613" algn="l"/>
                <a:tab pos="8270875" algn="l"/>
                <a:tab pos="8720138" algn="l"/>
                <a:tab pos="9169400" algn="l"/>
              </a:tabLst>
            </a:pPr>
            <a:r>
              <a:rPr lang="pl-PL" altLang="pl-PL" sz="3600" dirty="0"/>
              <a:t>podzielność</a:t>
            </a:r>
          </a:p>
          <a:p>
            <a:pPr marL="528638" indent="-528638">
              <a:spcBef>
                <a:spcPts val="700"/>
              </a:spcBef>
              <a:buClr>
                <a:srgbClr val="FFFF00"/>
              </a:buClr>
              <a:buFont typeface="Times New Roman" pitchFamily="18" charset="0"/>
              <a:buChar char="•"/>
              <a:tabLst>
                <a:tab pos="528638" algn="l"/>
                <a:tab pos="633413" algn="l"/>
                <a:tab pos="1082675" algn="l"/>
                <a:tab pos="1531938" algn="l"/>
                <a:tab pos="1981200" algn="l"/>
                <a:tab pos="2430463" algn="l"/>
                <a:tab pos="2879725" algn="l"/>
                <a:tab pos="3328988" algn="l"/>
                <a:tab pos="3778250" algn="l"/>
                <a:tab pos="4227513" algn="l"/>
                <a:tab pos="4676775" algn="l"/>
                <a:tab pos="5126038" algn="l"/>
                <a:tab pos="5575300" algn="l"/>
                <a:tab pos="6024563" algn="l"/>
                <a:tab pos="6473825" algn="l"/>
                <a:tab pos="6923088" algn="l"/>
                <a:tab pos="7372350" algn="l"/>
                <a:tab pos="7821613" algn="l"/>
                <a:tab pos="8270875" algn="l"/>
                <a:tab pos="8720138" algn="l"/>
                <a:tab pos="9169400" algn="l"/>
              </a:tabLst>
            </a:pPr>
            <a:r>
              <a:rPr lang="pl-PL" altLang="pl-PL" sz="3600" dirty="0"/>
              <a:t>trwałość</a:t>
            </a:r>
          </a:p>
          <a:p>
            <a:pPr marL="528638" indent="-528638">
              <a:spcBef>
                <a:spcPts val="700"/>
              </a:spcBef>
              <a:buClr>
                <a:srgbClr val="FFFF00"/>
              </a:buClr>
              <a:buFont typeface="Times New Roman" pitchFamily="18" charset="0"/>
              <a:buChar char="•"/>
              <a:tabLst>
                <a:tab pos="528638" algn="l"/>
                <a:tab pos="633413" algn="l"/>
                <a:tab pos="1082675" algn="l"/>
                <a:tab pos="1531938" algn="l"/>
                <a:tab pos="1981200" algn="l"/>
                <a:tab pos="2430463" algn="l"/>
                <a:tab pos="2879725" algn="l"/>
                <a:tab pos="3328988" algn="l"/>
                <a:tab pos="3778250" algn="l"/>
                <a:tab pos="4227513" algn="l"/>
                <a:tab pos="4676775" algn="l"/>
                <a:tab pos="5126038" algn="l"/>
                <a:tab pos="5575300" algn="l"/>
                <a:tab pos="6024563" algn="l"/>
                <a:tab pos="6473825" algn="l"/>
                <a:tab pos="6923088" algn="l"/>
                <a:tab pos="7372350" algn="l"/>
                <a:tab pos="7821613" algn="l"/>
                <a:tab pos="8270875" algn="l"/>
                <a:tab pos="8720138" algn="l"/>
                <a:tab pos="9169400" algn="l"/>
              </a:tabLst>
            </a:pPr>
            <a:r>
              <a:rPr lang="pl-PL" altLang="pl-PL" sz="3600" dirty="0"/>
              <a:t>jednorodność</a:t>
            </a:r>
          </a:p>
          <a:p>
            <a:pPr marL="528638" indent="-528638">
              <a:spcBef>
                <a:spcPts val="700"/>
              </a:spcBef>
              <a:buClr>
                <a:srgbClr val="FFFF00"/>
              </a:buClr>
              <a:buFont typeface="Times New Roman" pitchFamily="18" charset="0"/>
              <a:buChar char="•"/>
              <a:tabLst>
                <a:tab pos="528638" algn="l"/>
                <a:tab pos="633413" algn="l"/>
                <a:tab pos="1082675" algn="l"/>
                <a:tab pos="1531938" algn="l"/>
                <a:tab pos="1981200" algn="l"/>
                <a:tab pos="2430463" algn="l"/>
                <a:tab pos="2879725" algn="l"/>
                <a:tab pos="3328988" algn="l"/>
                <a:tab pos="3778250" algn="l"/>
                <a:tab pos="4227513" algn="l"/>
                <a:tab pos="4676775" algn="l"/>
                <a:tab pos="5126038" algn="l"/>
                <a:tab pos="5575300" algn="l"/>
                <a:tab pos="6024563" algn="l"/>
                <a:tab pos="6473825" algn="l"/>
                <a:tab pos="6923088" algn="l"/>
                <a:tab pos="7372350" algn="l"/>
                <a:tab pos="7821613" algn="l"/>
                <a:tab pos="8270875" algn="l"/>
                <a:tab pos="8720138" algn="l"/>
                <a:tab pos="9169400" algn="l"/>
              </a:tabLst>
            </a:pPr>
            <a:r>
              <a:rPr lang="pl-PL" altLang="pl-PL" sz="3600" dirty="0"/>
              <a:t>łatwość rozpoznawania</a:t>
            </a:r>
          </a:p>
          <a:p>
            <a:pPr marL="528638" indent="-528638">
              <a:spcBef>
                <a:spcPts val="700"/>
              </a:spcBef>
              <a:buClr>
                <a:srgbClr val="FFFF00"/>
              </a:buClr>
              <a:buFont typeface="Times New Roman" pitchFamily="18" charset="0"/>
              <a:buChar char="•"/>
              <a:tabLst>
                <a:tab pos="528638" algn="l"/>
                <a:tab pos="633413" algn="l"/>
                <a:tab pos="1082675" algn="l"/>
                <a:tab pos="1531938" algn="l"/>
                <a:tab pos="1981200" algn="l"/>
                <a:tab pos="2430463" algn="l"/>
                <a:tab pos="2879725" algn="l"/>
                <a:tab pos="3328988" algn="l"/>
                <a:tab pos="3778250" algn="l"/>
                <a:tab pos="4227513" algn="l"/>
                <a:tab pos="4676775" algn="l"/>
                <a:tab pos="5126038" algn="l"/>
                <a:tab pos="5575300" algn="l"/>
                <a:tab pos="6024563" algn="l"/>
                <a:tab pos="6473825" algn="l"/>
                <a:tab pos="6923088" algn="l"/>
                <a:tab pos="7372350" algn="l"/>
                <a:tab pos="7821613" algn="l"/>
                <a:tab pos="8270875" algn="l"/>
                <a:tab pos="8720138" algn="l"/>
                <a:tab pos="9169400" algn="l"/>
              </a:tabLst>
            </a:pPr>
            <a:r>
              <a:rPr lang="pl-PL" altLang="pl-PL" sz="3600" dirty="0"/>
              <a:t>rzadkość</a:t>
            </a:r>
          </a:p>
        </p:txBody>
      </p:sp>
      <p:sp>
        <p:nvSpPr>
          <p:cNvPr id="11267" name="Rectangle 3"/>
          <p:cNvSpPr>
            <a:spLocks noGrp="1" noChangeArrowheads="1"/>
          </p:cNvSpPr>
          <p:nvPr>
            <p:ph sz="quarter" idx="14"/>
          </p:nvPr>
        </p:nvSpPr>
        <p:spPr>
          <a:xfrm>
            <a:off x="6197600" y="1981200"/>
            <a:ext cx="5080000" cy="4114800"/>
          </a:xfrm>
          <a:ln/>
        </p:spPr>
        <p:txBody>
          <a:bodyPr>
            <a:normAutofit/>
          </a:bodyPr>
          <a:lstStyle/>
          <a:p>
            <a:pPr marL="0" indent="0">
              <a:spcBef>
                <a:spcPts val="700"/>
              </a:spcBef>
              <a:buClr>
                <a:srgbClr val="FFFF00"/>
              </a:buClr>
              <a:buNone/>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pl-PL" altLang="pl-PL" sz="3600" dirty="0"/>
              <a:t>Cechy ekonomiczne:</a:t>
            </a:r>
          </a:p>
          <a:p>
            <a:pPr marL="571500" indent="-571500">
              <a:spcBef>
                <a:spcPts val="700"/>
              </a:spcBef>
              <a:buFont typeface="Arial" panose="020B0604020202020204" pitchFamily="34" charset="0"/>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pl-PL" altLang="pl-PL" sz="3600" dirty="0" smtClean="0"/>
              <a:t>akceptowalność</a:t>
            </a:r>
            <a:endParaRPr lang="pl-PL" altLang="pl-PL" sz="3600" dirty="0"/>
          </a:p>
          <a:p>
            <a:pPr marL="571500" indent="-571500">
              <a:spcBef>
                <a:spcPts val="700"/>
              </a:spcBef>
              <a:buFont typeface="Arial" panose="020B0604020202020204" pitchFamily="34" charset="0"/>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pl-PL" altLang="pl-PL" sz="3600" dirty="0" smtClean="0"/>
              <a:t>płynność</a:t>
            </a:r>
            <a:endParaRPr lang="pl-PL" altLang="pl-PL" sz="3600" dirty="0"/>
          </a:p>
          <a:p>
            <a:pPr marL="571500" indent="-571500">
              <a:spcBef>
                <a:spcPts val="700"/>
              </a:spcBef>
              <a:buFont typeface="Arial" panose="020B0604020202020204" pitchFamily="34" charset="0"/>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pl-PL" altLang="pl-PL" sz="3600" dirty="0" smtClean="0"/>
              <a:t>stabilność </a:t>
            </a:r>
            <a:r>
              <a:rPr lang="pl-PL" altLang="pl-PL" sz="3600" dirty="0"/>
              <a:t>siły nabywczej</a:t>
            </a:r>
          </a:p>
        </p:txBody>
      </p:sp>
    </p:spTree>
    <p:extLst>
      <p:ext uri="{BB962C8B-B14F-4D97-AF65-F5344CB8AC3E}">
        <p14:creationId xmlns:p14="http://schemas.microsoft.com/office/powerpoint/2010/main" val="202988204"/>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1126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11266">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11266">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0"/>
                                          </p:stCondLst>
                                        </p:cTn>
                                        <p:tgtEl>
                                          <p:spTgt spid="11266">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fill="hold" nodeType="clickEffect">
                                  <p:stCondLst>
                                    <p:cond delay="0"/>
                                  </p:stCondLst>
                                  <p:childTnLst>
                                    <p:set>
                                      <p:cBhvr additive="repl">
                                        <p:cTn id="22" dur="1" fill="hold">
                                          <p:stCondLst>
                                            <p:cond delay="0"/>
                                          </p:stCondLst>
                                        </p:cTn>
                                        <p:tgtEl>
                                          <p:spTgt spid="11266">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fill="hold" nodeType="clickEffect">
                                  <p:stCondLst>
                                    <p:cond delay="0"/>
                                  </p:stCondLst>
                                  <p:childTnLst>
                                    <p:set>
                                      <p:cBhvr additive="repl">
                                        <p:cTn id="26" dur="1" fill="hold">
                                          <p:stCondLst>
                                            <p:cond delay="0"/>
                                          </p:stCondLst>
                                        </p:cTn>
                                        <p:tgtEl>
                                          <p:spTgt spid="11266">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fill="hold" nodeType="clickEffect">
                                  <p:stCondLst>
                                    <p:cond delay="0"/>
                                  </p:stCondLst>
                                  <p:childTnLst>
                                    <p:set>
                                      <p:cBhvr additive="repl">
                                        <p:cTn id="30" dur="1" fill="hold">
                                          <p:stCondLst>
                                            <p:cond delay="0"/>
                                          </p:stCondLst>
                                        </p:cTn>
                                        <p:tgtEl>
                                          <p:spTgt spid="11266">
                                            <p:txEl>
                                              <p:pRg st="5" end="5"/>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fill="hold" nodeType="clickEffect">
                                  <p:stCondLst>
                                    <p:cond delay="0"/>
                                  </p:stCondLst>
                                  <p:childTnLst>
                                    <p:set>
                                      <p:cBhvr additive="repl">
                                        <p:cTn id="34" dur="1" fill="hold">
                                          <p:stCondLst>
                                            <p:cond delay="0"/>
                                          </p:stCondLst>
                                        </p:cTn>
                                        <p:tgtEl>
                                          <p:spTgt spid="11266">
                                            <p:txEl>
                                              <p:pRg st="6" end="6"/>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fill="hold" nodeType="clickEffect">
                                  <p:stCondLst>
                                    <p:cond delay="0"/>
                                  </p:stCondLst>
                                  <p:childTnLst>
                                    <p:set>
                                      <p:cBhvr additive="repl">
                                        <p:cTn id="38"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fill="hold" nodeType="clickEffect">
                                  <p:stCondLst>
                                    <p:cond delay="0"/>
                                  </p:stCondLst>
                                  <p:childTnLst>
                                    <p:set>
                                      <p:cBhvr additive="repl">
                                        <p:cTn id="42"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fill="hold" nodeType="clickEffect">
                                  <p:stCondLst>
                                    <p:cond delay="0"/>
                                  </p:stCondLst>
                                  <p:childTnLst>
                                    <p:set>
                                      <p:cBhvr additive="repl">
                                        <p:cTn id="46"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fill="hold" nodeType="clickEffect">
                                  <p:stCondLst>
                                    <p:cond delay="0"/>
                                  </p:stCondLst>
                                  <p:childTnLst>
                                    <p:set>
                                      <p:cBhvr additive="repl">
                                        <p:cTn id="50"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idx="1"/>
          </p:nvPr>
        </p:nvSpPr>
        <p:spPr>
          <a:xfrm>
            <a:off x="914400" y="1981200"/>
            <a:ext cx="10363200" cy="4114800"/>
          </a:xfrm>
          <a:ln/>
        </p:spPr>
        <p:txBody>
          <a:bodyPr>
            <a:normAutofit/>
          </a:bodyPr>
          <a:lstStyle/>
          <a:p>
            <a:pPr marL="338138" indent="-338138">
              <a:buClr>
                <a:srgbClr val="FFFF00"/>
              </a:buClr>
              <a:buFont typeface="Times New Roman" pitchFamily="18" charset="0"/>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pl-PL" altLang="pl-PL" sz="3600" dirty="0"/>
              <a:t>Środek wymiany (obiegu, cyrkulacji)</a:t>
            </a:r>
          </a:p>
          <a:p>
            <a:pPr marL="338138" indent="-338138">
              <a:buClr>
                <a:srgbClr val="FFFF00"/>
              </a:buClr>
              <a:buFont typeface="Times New Roman" pitchFamily="18" charset="0"/>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pl-PL" altLang="pl-PL" sz="3600" dirty="0"/>
              <a:t>Środek przechowywania wartości (tezauryzacji)</a:t>
            </a:r>
          </a:p>
          <a:p>
            <a:pPr marL="338138" indent="-338138">
              <a:buClr>
                <a:srgbClr val="FFFF00"/>
              </a:buClr>
              <a:buFont typeface="Times New Roman" pitchFamily="18" charset="0"/>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pl-PL" altLang="pl-PL" sz="3600" dirty="0"/>
              <a:t>Miernik wartości (jednostka obliczeniowa)</a:t>
            </a:r>
          </a:p>
          <a:p>
            <a:pPr marL="338138" indent="-338138">
              <a:buClr>
                <a:srgbClr val="FFFF00"/>
              </a:buClr>
              <a:buFont typeface="Times New Roman" pitchFamily="18" charset="0"/>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pl-PL" altLang="pl-PL" sz="3600" dirty="0"/>
              <a:t>Środek płatniczy (opóźnionej płatności)</a:t>
            </a:r>
          </a:p>
        </p:txBody>
      </p:sp>
      <p:sp>
        <p:nvSpPr>
          <p:cNvPr id="12289" name="Rectangle 1"/>
          <p:cNvSpPr>
            <a:spLocks noGrp="1" noChangeArrowheads="1"/>
          </p:cNvSpPr>
          <p:nvPr>
            <p:ph type="title"/>
          </p:nvPr>
        </p:nvSpPr>
        <p:spPr>
          <a:xfrm>
            <a:off x="914400" y="609600"/>
            <a:ext cx="10363200" cy="1143000"/>
          </a:xfrm>
          <a:ln/>
        </p:spPr>
        <p:txBody>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altLang="pl-PL" dirty="0"/>
              <a:t>Funkcje pieniądza</a:t>
            </a:r>
          </a:p>
        </p:txBody>
      </p:sp>
    </p:spTree>
    <p:extLst>
      <p:ext uri="{BB962C8B-B14F-4D97-AF65-F5344CB8AC3E}">
        <p14:creationId xmlns:p14="http://schemas.microsoft.com/office/powerpoint/2010/main" val="99704529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12289"/>
                                        </p:tgtEl>
                                        <p:attrNameLst>
                                          <p:attrName>style.visibility</p:attrName>
                                        </p:attrNameLst>
                                      </p:cBhvr>
                                      <p:to>
                                        <p:strVal val="visible"/>
                                      </p:to>
                                    </p:set>
                                    <p:animEffect transition="in" filter="blinds(horizontal)">
                                      <p:cBhvr additive="repl">
                                        <p:cTn id="7" dur="500"/>
                                        <p:tgtEl>
                                          <p:spTgt spid="1228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additive="repl">
                                        <p:cTn id="11" dur="1" fill="hold">
                                          <p:stCondLst>
                                            <p:cond delay="0"/>
                                          </p:stCondLst>
                                        </p:cTn>
                                        <p:tgtEl>
                                          <p:spTgt spid="12290">
                                            <p:txEl>
                                              <p:pRg st="0" end="0"/>
                                            </p:txEl>
                                          </p:spTgt>
                                        </p:tgtEl>
                                        <p:attrNameLst>
                                          <p:attrName>style.visibility</p:attrName>
                                        </p:attrNameLst>
                                      </p:cBhvr>
                                      <p:to>
                                        <p:strVal val="visible"/>
                                      </p:to>
                                    </p:set>
                                    <p:animEffect transition="in" filter="blinds(horizontal)">
                                      <p:cBhvr additive="repl">
                                        <p:cTn id="12" dur="500"/>
                                        <p:tgtEl>
                                          <p:spTgt spid="12290">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additive="repl">
                                        <p:cTn id="16" dur="1" fill="hold">
                                          <p:stCondLst>
                                            <p:cond delay="0"/>
                                          </p:stCondLst>
                                        </p:cTn>
                                        <p:tgtEl>
                                          <p:spTgt spid="12290">
                                            <p:txEl>
                                              <p:pRg st="1" end="1"/>
                                            </p:txEl>
                                          </p:spTgt>
                                        </p:tgtEl>
                                        <p:attrNameLst>
                                          <p:attrName>style.visibility</p:attrName>
                                        </p:attrNameLst>
                                      </p:cBhvr>
                                      <p:to>
                                        <p:strVal val="visible"/>
                                      </p:to>
                                    </p:set>
                                    <p:animEffect transition="in" filter="blinds(horizontal)">
                                      <p:cBhvr additive="repl">
                                        <p:cTn id="17" dur="500"/>
                                        <p:tgtEl>
                                          <p:spTgt spid="12290">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additive="repl">
                                        <p:cTn id="21" dur="1" fill="hold">
                                          <p:stCondLst>
                                            <p:cond delay="0"/>
                                          </p:stCondLst>
                                        </p:cTn>
                                        <p:tgtEl>
                                          <p:spTgt spid="12290">
                                            <p:txEl>
                                              <p:pRg st="2" end="2"/>
                                            </p:txEl>
                                          </p:spTgt>
                                        </p:tgtEl>
                                        <p:attrNameLst>
                                          <p:attrName>style.visibility</p:attrName>
                                        </p:attrNameLst>
                                      </p:cBhvr>
                                      <p:to>
                                        <p:strVal val="visible"/>
                                      </p:to>
                                    </p:set>
                                    <p:animEffect transition="in" filter="blinds(horizontal)">
                                      <p:cBhvr additive="repl">
                                        <p:cTn id="22" dur="500"/>
                                        <p:tgtEl>
                                          <p:spTgt spid="12290">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additive="repl">
                                        <p:cTn id="26" dur="1" fill="hold">
                                          <p:stCondLst>
                                            <p:cond delay="0"/>
                                          </p:stCondLst>
                                        </p:cTn>
                                        <p:tgtEl>
                                          <p:spTgt spid="12290">
                                            <p:txEl>
                                              <p:pRg st="3" end="3"/>
                                            </p:txEl>
                                          </p:spTgt>
                                        </p:tgtEl>
                                        <p:attrNameLst>
                                          <p:attrName>style.visibility</p:attrName>
                                        </p:attrNameLst>
                                      </p:cBhvr>
                                      <p:to>
                                        <p:strVal val="visible"/>
                                      </p:to>
                                    </p:set>
                                    <p:animEffect transition="in" filter="blinds(horizontal)">
                                      <p:cBhvr additive="repl">
                                        <p:cTn id="27" dur="500"/>
                                        <p:tgtEl>
                                          <p:spTgt spid="1229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ytuł 1"/>
          <p:cNvSpPr>
            <a:spLocks noGrp="1"/>
          </p:cNvSpPr>
          <p:nvPr>
            <p:ph type="title"/>
          </p:nvPr>
        </p:nvSpPr>
        <p:spPr>
          <a:xfrm>
            <a:off x="684628" y="0"/>
            <a:ext cx="10058400" cy="914400"/>
          </a:xfrm>
        </p:spPr>
        <p:txBody>
          <a:bodyPr/>
          <a:lstStyle/>
          <a:p>
            <a:pPr algn="ctr" eaLnBrk="1"/>
            <a:endParaRPr lang="pl-PL" altLang="pl-PL" dirty="0" smtClean="0"/>
          </a:p>
        </p:txBody>
      </p:sp>
      <p:sp>
        <p:nvSpPr>
          <p:cNvPr id="6147" name="Symbol zastępczy zawartości 2"/>
          <p:cNvSpPr>
            <a:spLocks noGrp="1"/>
          </p:cNvSpPr>
          <p:nvPr>
            <p:ph idx="1"/>
          </p:nvPr>
        </p:nvSpPr>
        <p:spPr>
          <a:xfrm>
            <a:off x="389158" y="1025167"/>
            <a:ext cx="9895485" cy="3657599"/>
          </a:xfrm>
        </p:spPr>
        <p:txBody>
          <a:bodyPr>
            <a:normAutofit/>
          </a:bodyPr>
          <a:lstStyle/>
          <a:p>
            <a:pPr marL="18288" indent="0">
              <a:buNone/>
            </a:pPr>
            <a:r>
              <a:rPr lang="pl-PL" sz="3200" b="1" dirty="0">
                <a:effectLst/>
              </a:rPr>
              <a:t>Ćwiczenie 1</a:t>
            </a:r>
            <a:endParaRPr lang="pl-PL" sz="3200" dirty="0">
              <a:effectLst/>
            </a:endParaRPr>
          </a:p>
          <a:p>
            <a:pPr marL="18288" indent="0">
              <a:buNone/>
            </a:pPr>
            <a:r>
              <a:rPr lang="pl-PL" sz="3200" b="1" dirty="0">
                <a:effectLst/>
              </a:rPr>
              <a:t>Przyporządkuj funkcje pieniądza do poniższych zdań lub </a:t>
            </a:r>
            <a:r>
              <a:rPr lang="pl-PL" sz="3200" b="1" dirty="0" smtClean="0">
                <a:effectLst/>
              </a:rPr>
              <a:t>sytuacji.</a:t>
            </a:r>
            <a:endParaRPr lang="pl-PL" sz="3200" dirty="0">
              <a:effectLst/>
            </a:endParaRPr>
          </a:p>
          <a:p>
            <a:pPr eaLnBrk="1"/>
            <a:endParaRPr lang="pl-PL" altLang="pl-PL" dirty="0" smtClean="0"/>
          </a:p>
        </p:txBody>
      </p:sp>
    </p:spTree>
    <p:extLst>
      <p:ext uri="{BB962C8B-B14F-4D97-AF65-F5344CB8AC3E}">
        <p14:creationId xmlns:p14="http://schemas.microsoft.com/office/powerpoint/2010/main" val="15230902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ChangeArrowheads="1"/>
          </p:cNvSpPr>
          <p:nvPr>
            <p:ph type="title"/>
          </p:nvPr>
        </p:nvSpPr>
        <p:spPr>
          <a:xfrm>
            <a:off x="508000" y="0"/>
            <a:ext cx="11074400" cy="1143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altLang="pl-PL" sz="3200" b="1"/>
              <a:t>Pieniądz niepełnowartościowy („papierowy”)</a:t>
            </a:r>
          </a:p>
        </p:txBody>
      </p:sp>
      <p:sp>
        <p:nvSpPr>
          <p:cNvPr id="20482" name="Text Box 2"/>
          <p:cNvSpPr txBox="1">
            <a:spLocks noChangeArrowheads="1"/>
          </p:cNvSpPr>
          <p:nvPr/>
        </p:nvSpPr>
        <p:spPr bwMode="auto">
          <a:xfrm>
            <a:off x="548218" y="1033463"/>
            <a:ext cx="11095567" cy="48342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9pPr>
          </a:lstStyle>
          <a:p>
            <a:pPr>
              <a:buClrTx/>
              <a:buFontTx/>
              <a:buNone/>
            </a:pPr>
            <a:r>
              <a:rPr lang="pl-PL" altLang="pl-PL" sz="2800" u="sng" dirty="0"/>
              <a:t>Pieniądz niepełnowartościowy</a:t>
            </a:r>
            <a:r>
              <a:rPr lang="pl-PL" altLang="pl-PL" sz="2800" dirty="0"/>
              <a:t> – wartość materiału, z jakiego jest sporządzony jest mniejsza od jego wartości jako pieniądza (jego siły nabywczej).</a:t>
            </a:r>
          </a:p>
          <a:p>
            <a:pPr>
              <a:buClrTx/>
              <a:buFontTx/>
              <a:buNone/>
            </a:pPr>
            <a:r>
              <a:rPr lang="pl-PL" altLang="pl-PL" sz="2800" u="sng" dirty="0"/>
              <a:t>Pieniądz niepełnowartościowy</a:t>
            </a:r>
            <a:r>
              <a:rPr lang="pl-PL" altLang="pl-PL" sz="2800" dirty="0"/>
              <a:t> – jest oparty na zaufaniu, czyli jest pieniądzem </a:t>
            </a:r>
            <a:r>
              <a:rPr lang="pl-PL" altLang="pl-PL" sz="2800" dirty="0" err="1"/>
              <a:t>fidutencjonarnym</a:t>
            </a:r>
            <a:r>
              <a:rPr lang="pl-PL" altLang="pl-PL" sz="2800" dirty="0"/>
              <a:t> (</a:t>
            </a:r>
            <a:r>
              <a:rPr lang="pl-PL" altLang="pl-PL" sz="2800" i="1" dirty="0"/>
              <a:t>fiat </a:t>
            </a:r>
            <a:r>
              <a:rPr lang="pl-PL" altLang="pl-PL" sz="2800" i="1" dirty="0" err="1"/>
              <a:t>money</a:t>
            </a:r>
            <a:r>
              <a:rPr lang="pl-PL" altLang="pl-PL" sz="2800" dirty="0"/>
              <a:t>):</a:t>
            </a:r>
          </a:p>
          <a:p>
            <a:pPr>
              <a:buClr>
                <a:srgbClr val="FFFF00"/>
              </a:buClr>
              <a:buFont typeface="Times New Roman" pitchFamily="18" charset="0"/>
              <a:buChar char="-"/>
            </a:pPr>
            <a:r>
              <a:rPr lang="pl-PL" altLang="pl-PL" sz="2800" dirty="0"/>
              <a:t> do tego, że pieniądz był, jest i będzie akceptowany;</a:t>
            </a:r>
          </a:p>
          <a:p>
            <a:pPr>
              <a:buClr>
                <a:srgbClr val="FFFF00"/>
              </a:buClr>
              <a:buFont typeface="Times New Roman" pitchFamily="18" charset="0"/>
              <a:buChar char="-"/>
            </a:pPr>
            <a:r>
              <a:rPr lang="pl-PL" altLang="pl-PL" sz="2800" dirty="0"/>
              <a:t> do przyszłej siły nabywczej.</a:t>
            </a:r>
          </a:p>
          <a:p>
            <a:pPr>
              <a:buClrTx/>
              <a:buFontTx/>
              <a:buNone/>
            </a:pPr>
            <a:r>
              <a:rPr lang="pl-PL" altLang="pl-PL" sz="2800" b="1" dirty="0"/>
              <a:t>Akceptacja pieniądza niepełnowartościowego jest wymuszona (przymus prawny)!</a:t>
            </a:r>
          </a:p>
          <a:p>
            <a:pPr>
              <a:buClrTx/>
              <a:buFontTx/>
              <a:buNone/>
            </a:pPr>
            <a:r>
              <a:rPr lang="pl-PL" altLang="pl-PL" sz="2800" b="1" dirty="0"/>
              <a:t>Pieniądz ten jest akceptowany ponieważ jest...</a:t>
            </a:r>
          </a:p>
          <a:p>
            <a:pPr>
              <a:buClrTx/>
              <a:buFontTx/>
              <a:buNone/>
            </a:pPr>
            <a:r>
              <a:rPr lang="pl-PL" altLang="pl-PL" sz="2800" b="1" dirty="0"/>
              <a:t>akceptowany!</a:t>
            </a:r>
          </a:p>
        </p:txBody>
      </p:sp>
    </p:spTree>
    <p:extLst>
      <p:ext uri="{BB962C8B-B14F-4D97-AF65-F5344CB8AC3E}">
        <p14:creationId xmlns:p14="http://schemas.microsoft.com/office/powerpoint/2010/main" val="390250155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ChangeArrowheads="1"/>
          </p:cNvSpPr>
          <p:nvPr>
            <p:ph type="title"/>
          </p:nvPr>
        </p:nvSpPr>
        <p:spPr>
          <a:xfrm>
            <a:off x="914400" y="0"/>
            <a:ext cx="10363200" cy="1143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altLang="pl-PL"/>
              <a:t>Prawa obiegu</a:t>
            </a:r>
          </a:p>
        </p:txBody>
      </p:sp>
      <p:sp>
        <p:nvSpPr>
          <p:cNvPr id="22530" name="Rectangle 2"/>
          <p:cNvSpPr>
            <a:spLocks noGrp="1" noChangeArrowheads="1"/>
          </p:cNvSpPr>
          <p:nvPr>
            <p:ph type="body" sz="half" idx="2"/>
          </p:nvPr>
        </p:nvSpPr>
        <p:spPr>
          <a:xfrm>
            <a:off x="660400" y="4038600"/>
            <a:ext cx="11531600" cy="2592388"/>
          </a:xfrm>
          <a:ln/>
        </p:spPr>
        <p:txBody>
          <a:bodyPr/>
          <a:lstStyle/>
          <a:p>
            <a:pPr marL="338138" indent="-338138">
              <a:lnSpc>
                <a:spcPct val="90000"/>
              </a:lnSpc>
              <a:spcBef>
                <a:spcPts val="600"/>
              </a:spcBef>
              <a:buClr>
                <a:srgbClr val="FFFF00"/>
              </a:buClr>
              <a:buFont typeface="Times New Roman" pitchFamily="18" charset="0"/>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pl-PL" altLang="pl-PL" b="1" dirty="0"/>
              <a:t>Prawo Greshama </a:t>
            </a:r>
            <a:r>
              <a:rPr lang="pl-PL" altLang="pl-PL" b="1" dirty="0" smtClean="0"/>
              <a:t>(</a:t>
            </a:r>
            <a:r>
              <a:rPr lang="pl-PL" altLang="pl-PL" b="1" dirty="0" smtClean="0"/>
              <a:t>XXXXXXXXX</a:t>
            </a:r>
            <a:r>
              <a:rPr lang="pl-PL" altLang="pl-PL" b="1" dirty="0" smtClean="0"/>
              <a:t>):</a:t>
            </a:r>
            <a:endParaRPr lang="pl-PL" altLang="pl-PL" b="1" dirty="0"/>
          </a:p>
          <a:p>
            <a:pPr marL="338138" indent="-338138">
              <a:lnSpc>
                <a:spcPct val="90000"/>
              </a:lnSpc>
              <a:spcBef>
                <a:spcPts val="600"/>
              </a:spcBef>
              <a:buClrTx/>
              <a:buFontTx/>
              <a:buNone/>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pl-PL" altLang="pl-PL" b="1" dirty="0"/>
              <a:t>	</a:t>
            </a:r>
            <a:r>
              <a:rPr lang="pl-PL" altLang="pl-PL" b="1" dirty="0">
                <a:solidFill>
                  <a:srgbClr val="FFFFCC"/>
                </a:solidFill>
              </a:rPr>
              <a:t>Pieniądz lepszy jest wypierany z obiegu przez pieniądz gorszy.</a:t>
            </a:r>
          </a:p>
          <a:p>
            <a:pPr marL="338138" indent="-338138">
              <a:lnSpc>
                <a:spcPct val="90000"/>
              </a:lnSpc>
              <a:spcBef>
                <a:spcPts val="600"/>
              </a:spcBef>
              <a:buClr>
                <a:srgbClr val="FFFF00"/>
              </a:buClr>
              <a:buFont typeface="Times New Roman" pitchFamily="18" charset="0"/>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pl-PL" altLang="pl-PL" b="1" dirty="0"/>
              <a:t>pieniądz „lepszy” to pieniądz wykonany z bardziej wartościowego materiału</a:t>
            </a:r>
          </a:p>
        </p:txBody>
      </p:sp>
      <p:sp>
        <p:nvSpPr>
          <p:cNvPr id="22531" name="Rectangle 3"/>
          <p:cNvSpPr>
            <a:spLocks noChangeArrowheads="1"/>
          </p:cNvSpPr>
          <p:nvPr/>
        </p:nvSpPr>
        <p:spPr bwMode="auto">
          <a:xfrm>
            <a:off x="5365751" y="2881314"/>
            <a:ext cx="12192000" cy="1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p>
        </p:txBody>
      </p:sp>
      <p:sp>
        <p:nvSpPr>
          <p:cNvPr id="22532" name="Rectangle 4"/>
          <p:cNvSpPr>
            <a:spLocks noChangeArrowheads="1"/>
          </p:cNvSpPr>
          <p:nvPr/>
        </p:nvSpPr>
        <p:spPr bwMode="auto">
          <a:xfrm>
            <a:off x="5365751" y="2881314"/>
            <a:ext cx="12192000" cy="1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p>
        </p:txBody>
      </p:sp>
      <p:pic>
        <p:nvPicPr>
          <p:cNvPr id="2253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6465" y="2054837"/>
            <a:ext cx="3352800" cy="2514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253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357314"/>
            <a:ext cx="4064000" cy="304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35" name="Text Box 7"/>
          <p:cNvSpPr txBox="1">
            <a:spLocks noChangeArrowheads="1"/>
          </p:cNvSpPr>
          <p:nvPr/>
        </p:nvSpPr>
        <p:spPr bwMode="auto">
          <a:xfrm>
            <a:off x="4368800" y="1287464"/>
            <a:ext cx="37592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9pPr>
          </a:lstStyle>
          <a:p>
            <a:pPr>
              <a:spcBef>
                <a:spcPts val="1500"/>
              </a:spcBef>
              <a:buClrTx/>
              <a:buFontTx/>
              <a:buNone/>
            </a:pPr>
            <a:r>
              <a:rPr lang="pl-PL" altLang="pl-PL"/>
              <a:t>Sir Thomas Gresham</a:t>
            </a:r>
          </a:p>
        </p:txBody>
      </p:sp>
    </p:spTree>
    <p:extLst>
      <p:ext uri="{BB962C8B-B14F-4D97-AF65-F5344CB8AC3E}">
        <p14:creationId xmlns:p14="http://schemas.microsoft.com/office/powerpoint/2010/main" val="3196255865"/>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fill="hold" nodeType="clickEffect">
                                  <p:stCondLst>
                                    <p:cond delay="0"/>
                                  </p:stCondLst>
                                  <p:childTnLst>
                                    <p:set>
                                      <p:cBhvr additive="repl">
                                        <p:cTn id="6" dur="1" fill="hold">
                                          <p:stCondLst>
                                            <p:cond delay="0"/>
                                          </p:stCondLst>
                                        </p:cTn>
                                        <p:tgtEl>
                                          <p:spTgt spid="22529"/>
                                        </p:tgtEl>
                                        <p:attrNameLst>
                                          <p:attrName>style.visibility</p:attrName>
                                        </p:attrNameLst>
                                      </p:cBhvr>
                                      <p:to>
                                        <p:strVal val="visible"/>
                                      </p:to>
                                    </p:set>
                                    <p:animEffect transition="in" filter="dissolve">
                                      <p:cBhvr additive="repl">
                                        <p:cTn id="7" dur="500"/>
                                        <p:tgtEl>
                                          <p:spTgt spid="225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fill="hold" nodeType="clickEffect">
                                  <p:stCondLst>
                                    <p:cond delay="0"/>
                                  </p:stCondLst>
                                  <p:childTnLst>
                                    <p:set>
                                      <p:cBhvr additive="repl">
                                        <p:cTn id="11" dur="1" fill="hold">
                                          <p:stCondLst>
                                            <p:cond delay="0"/>
                                          </p:stCondLst>
                                        </p:cTn>
                                        <p:tgtEl>
                                          <p:spTgt spid="22534"/>
                                        </p:tgtEl>
                                        <p:attrNameLst>
                                          <p:attrName>style.visibility</p:attrName>
                                        </p:attrNameLst>
                                      </p:cBhvr>
                                      <p:to>
                                        <p:strVal val="visible"/>
                                      </p:to>
                                    </p:set>
                                    <p:animEffect transition="in" filter="dissolve">
                                      <p:cBhvr additive="repl">
                                        <p:cTn id="12" dur="500"/>
                                        <p:tgtEl>
                                          <p:spTgt spid="2253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fill="hold" nodeType="clickEffect">
                                  <p:stCondLst>
                                    <p:cond delay="0"/>
                                  </p:stCondLst>
                                  <p:childTnLst>
                                    <p:set>
                                      <p:cBhvr additive="repl">
                                        <p:cTn id="16" dur="1" fill="hold">
                                          <p:stCondLst>
                                            <p:cond delay="0"/>
                                          </p:stCondLst>
                                        </p:cTn>
                                        <p:tgtEl>
                                          <p:spTgt spid="22535"/>
                                        </p:tgtEl>
                                        <p:attrNameLst>
                                          <p:attrName>style.visibility</p:attrName>
                                        </p:attrNameLst>
                                      </p:cBhvr>
                                      <p:to>
                                        <p:strVal val="visible"/>
                                      </p:to>
                                    </p:set>
                                    <p:animEffect transition="in" filter="dissolve">
                                      <p:cBhvr additive="repl">
                                        <p:cTn id="17" dur="500"/>
                                        <p:tgtEl>
                                          <p:spTgt spid="2253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fill="hold" nodeType="clickEffect">
                                  <p:stCondLst>
                                    <p:cond delay="0"/>
                                  </p:stCondLst>
                                  <p:childTnLst>
                                    <p:set>
                                      <p:cBhvr additive="repl">
                                        <p:cTn id="21" dur="1" fill="hold">
                                          <p:stCondLst>
                                            <p:cond delay="0"/>
                                          </p:stCondLst>
                                        </p:cTn>
                                        <p:tgtEl>
                                          <p:spTgt spid="22533"/>
                                        </p:tgtEl>
                                        <p:attrNameLst>
                                          <p:attrName>style.visibility</p:attrName>
                                        </p:attrNameLst>
                                      </p:cBhvr>
                                      <p:to>
                                        <p:strVal val="visible"/>
                                      </p:to>
                                    </p:set>
                                    <p:animEffect transition="in" filter="dissolve">
                                      <p:cBhvr additive="repl">
                                        <p:cTn id="22" dur="500"/>
                                        <p:tgtEl>
                                          <p:spTgt spid="2253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fill="hold" nodeType="clickEffect">
                                  <p:stCondLst>
                                    <p:cond delay="0"/>
                                  </p:stCondLst>
                                  <p:childTnLst>
                                    <p:set>
                                      <p:cBhvr additive="repl">
                                        <p:cTn id="26" dur="1" fill="hold">
                                          <p:stCondLst>
                                            <p:cond delay="0"/>
                                          </p:stCondLst>
                                        </p:cTn>
                                        <p:tgtEl>
                                          <p:spTgt spid="22530">
                                            <p:txEl>
                                              <p:pRg st="0" end="0"/>
                                            </p:txEl>
                                          </p:spTgt>
                                        </p:tgtEl>
                                        <p:attrNameLst>
                                          <p:attrName>style.visibility</p:attrName>
                                        </p:attrNameLst>
                                      </p:cBhvr>
                                      <p:to>
                                        <p:strVal val="visible"/>
                                      </p:to>
                                    </p:set>
                                    <p:animEffect transition="in" filter="dissolve">
                                      <p:cBhvr additive="repl">
                                        <p:cTn id="27" dur="500"/>
                                        <p:tgtEl>
                                          <p:spTgt spid="22530">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fill="hold" nodeType="clickEffect">
                                  <p:stCondLst>
                                    <p:cond delay="0"/>
                                  </p:stCondLst>
                                  <p:childTnLst>
                                    <p:set>
                                      <p:cBhvr additive="repl">
                                        <p:cTn id="31" dur="1" fill="hold">
                                          <p:stCondLst>
                                            <p:cond delay="0"/>
                                          </p:stCondLst>
                                        </p:cTn>
                                        <p:tgtEl>
                                          <p:spTgt spid="22530">
                                            <p:txEl>
                                              <p:pRg st="1" end="1"/>
                                            </p:txEl>
                                          </p:spTgt>
                                        </p:tgtEl>
                                        <p:attrNameLst>
                                          <p:attrName>style.visibility</p:attrName>
                                        </p:attrNameLst>
                                      </p:cBhvr>
                                      <p:to>
                                        <p:strVal val="visible"/>
                                      </p:to>
                                    </p:set>
                                    <p:animEffect transition="in" filter="dissolve">
                                      <p:cBhvr additive="repl">
                                        <p:cTn id="32" dur="500"/>
                                        <p:tgtEl>
                                          <p:spTgt spid="22530">
                                            <p:txEl>
                                              <p:pRg st="1" end="1"/>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fill="hold" nodeType="clickEffect">
                                  <p:stCondLst>
                                    <p:cond delay="0"/>
                                  </p:stCondLst>
                                  <p:childTnLst>
                                    <p:set>
                                      <p:cBhvr additive="repl">
                                        <p:cTn id="36" dur="1" fill="hold">
                                          <p:stCondLst>
                                            <p:cond delay="0"/>
                                          </p:stCondLst>
                                        </p:cTn>
                                        <p:tgtEl>
                                          <p:spTgt spid="22530">
                                            <p:txEl>
                                              <p:pRg st="2" end="2"/>
                                            </p:txEl>
                                          </p:spTgt>
                                        </p:tgtEl>
                                        <p:attrNameLst>
                                          <p:attrName>style.visibility</p:attrName>
                                        </p:attrNameLst>
                                      </p:cBhvr>
                                      <p:to>
                                        <p:strVal val="visible"/>
                                      </p:to>
                                    </p:set>
                                    <p:animEffect transition="in" filter="dissolve">
                                      <p:cBhvr additive="repl">
                                        <p:cTn id="37" dur="500"/>
                                        <p:tgtEl>
                                          <p:spTgt spid="22530">
                                            <p:txEl>
                                              <p:pRg st="2" end="2"/>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fill="hold" grpId="0" nodeType="clickEffect" nodePh="1">
                                  <p:stCondLst>
                                    <p:cond delay="0"/>
                                  </p:stCondLst>
                                  <p:endCondLst>
                                    <p:cond evt="begin" delay="0">
                                      <p:tn val="40"/>
                                    </p:cond>
                                  </p:endCondLst>
                                  <p:childTnLst>
                                    <p:set>
                                      <p:cBhvr additive="repl">
                                        <p:cTn id="41" dur="1" fill="hold">
                                          <p:stCondLst>
                                            <p:cond delay="0"/>
                                          </p:stCondLst>
                                        </p:cTn>
                                        <p:tgtEl>
                                          <p:spTgt spid="22531"/>
                                        </p:tgtEl>
                                        <p:attrNameLst>
                                          <p:attrName>style.visibility</p:attrName>
                                        </p:attrNameLst>
                                      </p:cBhvr>
                                      <p:to>
                                        <p:strVal val="visible"/>
                                      </p:to>
                                    </p:set>
                                    <p:animEffect transition="in" filter="dissolve">
                                      <p:cBhvr additive="repl">
                                        <p:cTn id="42" dur="500"/>
                                        <p:tgtEl>
                                          <p:spTgt spid="2253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fill="hold" grpId="0" nodeType="clickEffect" nodePh="1">
                                  <p:stCondLst>
                                    <p:cond delay="0"/>
                                  </p:stCondLst>
                                  <p:endCondLst>
                                    <p:cond evt="begin" delay="0">
                                      <p:tn val="45"/>
                                    </p:cond>
                                  </p:endCondLst>
                                  <p:childTnLst>
                                    <p:set>
                                      <p:cBhvr additive="repl">
                                        <p:cTn id="46" dur="1" fill="hold">
                                          <p:stCondLst>
                                            <p:cond delay="0"/>
                                          </p:stCondLst>
                                        </p:cTn>
                                        <p:tgtEl>
                                          <p:spTgt spid="22532"/>
                                        </p:tgtEl>
                                        <p:attrNameLst>
                                          <p:attrName>style.visibility</p:attrName>
                                        </p:attrNameLst>
                                      </p:cBhvr>
                                      <p:to>
                                        <p:strVal val="visible"/>
                                      </p:to>
                                    </p:set>
                                    <p:animEffect transition="in" filter="dissolve">
                                      <p:cBhvr additive="repl">
                                        <p:cTn id="47" dur="500"/>
                                        <p:tgtEl>
                                          <p:spTgt spid="22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animBg="1"/>
      <p:bldP spid="225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idx="4294967295"/>
          </p:nvPr>
        </p:nvSpPr>
        <p:spPr>
          <a:xfrm>
            <a:off x="128588" y="949570"/>
            <a:ext cx="12063412" cy="2309446"/>
          </a:xfrm>
        </p:spPr>
        <p:txBody>
          <a:bodyPr/>
          <a:lstStyle/>
          <a:p>
            <a:r>
              <a:rPr lang="pl-PL" sz="4800" dirty="0" smtClean="0"/>
              <a:t>Obieg okrężny pieniądza  w gospodarce</a:t>
            </a:r>
            <a:endParaRPr lang="pl-PL" sz="4800" dirty="0"/>
          </a:p>
        </p:txBody>
      </p:sp>
    </p:spTree>
    <p:extLst>
      <p:ext uri="{BB962C8B-B14F-4D97-AF65-F5344CB8AC3E}">
        <p14:creationId xmlns:p14="http://schemas.microsoft.com/office/powerpoint/2010/main" val="28265198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zawartości 3"/>
          <p:cNvSpPr>
            <a:spLocks noGrp="1"/>
          </p:cNvSpPr>
          <p:nvPr>
            <p:ph idx="1"/>
          </p:nvPr>
        </p:nvSpPr>
        <p:spPr>
          <a:xfrm>
            <a:off x="1289539" y="685802"/>
            <a:ext cx="9683262" cy="3657599"/>
          </a:xfrm>
        </p:spPr>
        <p:txBody>
          <a:bodyPr/>
          <a:lstStyle/>
          <a:p>
            <a:pPr marL="18288" indent="0" algn="ctr">
              <a:buNone/>
            </a:pPr>
            <a:r>
              <a:rPr lang="pl-PL" altLang="pl-PL" sz="5400" b="1" dirty="0" smtClean="0"/>
              <a:t>FINANSE </a:t>
            </a:r>
          </a:p>
          <a:p>
            <a:pPr marL="18288" indent="0" algn="ctr">
              <a:buNone/>
            </a:pPr>
            <a:r>
              <a:rPr lang="pl-PL" sz="5400" b="1" dirty="0" smtClean="0"/>
              <a:t>na co dzień</a:t>
            </a:r>
            <a:endParaRPr lang="pl-PL" dirty="0"/>
          </a:p>
        </p:txBody>
      </p:sp>
      <p:sp>
        <p:nvSpPr>
          <p:cNvPr id="3073" name="Rectangle 1"/>
          <p:cNvSpPr>
            <a:spLocks noGrp="1" noChangeArrowheads="1"/>
          </p:cNvSpPr>
          <p:nvPr>
            <p:ph type="title"/>
          </p:nvPr>
        </p:nvSpPr>
        <p:spPr>
          <a:ln/>
        </p:spPr>
        <p:txBody>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l-PL" altLang="pl-PL" b="1" dirty="0"/>
          </a:p>
        </p:txBody>
      </p:sp>
    </p:spTree>
    <p:extLst>
      <p:ext uri="{BB962C8B-B14F-4D97-AF65-F5344CB8AC3E}">
        <p14:creationId xmlns:p14="http://schemas.microsoft.com/office/powerpoint/2010/main" val="676725079"/>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381" y="281174"/>
            <a:ext cx="11233248" cy="6316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35170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609600"/>
            <a:ext cx="10172206" cy="914400"/>
          </a:xfrm>
        </p:spPr>
        <p:txBody>
          <a:bodyPr>
            <a:normAutofit fontScale="90000"/>
          </a:bodyPr>
          <a:lstStyle/>
          <a:p>
            <a:r>
              <a:rPr lang="pl-PL" sz="3200" dirty="0" smtClean="0">
                <a:latin typeface="Arial" pitchFamily="34" charset="0"/>
                <a:cs typeface="Arial" pitchFamily="34" charset="0"/>
              </a:rPr>
              <a:t/>
            </a:r>
            <a:br>
              <a:rPr lang="pl-PL" sz="3200" dirty="0" smtClean="0">
                <a:latin typeface="Arial" pitchFamily="34" charset="0"/>
                <a:cs typeface="Arial" pitchFamily="34" charset="0"/>
              </a:rPr>
            </a:br>
            <a:r>
              <a:rPr lang="pl-PL" sz="3200" dirty="0">
                <a:latin typeface="Arial" pitchFamily="34" charset="0"/>
                <a:cs typeface="Arial" pitchFamily="34" charset="0"/>
              </a:rPr>
              <a:t/>
            </a:r>
            <a:br>
              <a:rPr lang="pl-PL" sz="3200" dirty="0">
                <a:latin typeface="Arial" pitchFamily="34" charset="0"/>
                <a:cs typeface="Arial" pitchFamily="34" charset="0"/>
              </a:rPr>
            </a:br>
            <a:r>
              <a:rPr lang="pl-PL" sz="3200" dirty="0" smtClean="0">
                <a:latin typeface="Arial" pitchFamily="34" charset="0"/>
                <a:cs typeface="Arial" pitchFamily="34" charset="0"/>
              </a:rPr>
              <a:t/>
            </a:r>
            <a:br>
              <a:rPr lang="pl-PL" sz="3200" dirty="0" smtClean="0">
                <a:latin typeface="Arial" pitchFamily="34" charset="0"/>
                <a:cs typeface="Arial" pitchFamily="34" charset="0"/>
              </a:rPr>
            </a:br>
            <a:r>
              <a:rPr lang="pl-PL" sz="3200" dirty="0">
                <a:latin typeface="Arial" pitchFamily="34" charset="0"/>
                <a:cs typeface="Arial" pitchFamily="34" charset="0"/>
              </a:rPr>
              <a:t/>
            </a:r>
            <a:br>
              <a:rPr lang="pl-PL" sz="3200" dirty="0">
                <a:latin typeface="Arial" pitchFamily="34" charset="0"/>
                <a:cs typeface="Arial" pitchFamily="34" charset="0"/>
              </a:rPr>
            </a:br>
            <a:r>
              <a:rPr lang="pl-PL" sz="3200" dirty="0" smtClean="0">
                <a:latin typeface="Arial" pitchFamily="34" charset="0"/>
                <a:cs typeface="Arial" pitchFamily="34" charset="0"/>
              </a:rPr>
              <a:t/>
            </a:r>
            <a:br>
              <a:rPr lang="pl-PL" sz="3200" dirty="0" smtClean="0">
                <a:latin typeface="Arial" pitchFamily="34" charset="0"/>
                <a:cs typeface="Arial" pitchFamily="34" charset="0"/>
              </a:rPr>
            </a:br>
            <a:r>
              <a:rPr lang="pl-PL" sz="3200" dirty="0">
                <a:latin typeface="Arial" pitchFamily="34" charset="0"/>
                <a:cs typeface="Arial" pitchFamily="34" charset="0"/>
              </a:rPr>
              <a:t/>
            </a:r>
            <a:br>
              <a:rPr lang="pl-PL" sz="3200" dirty="0">
                <a:latin typeface="Arial" pitchFamily="34" charset="0"/>
                <a:cs typeface="Arial" pitchFamily="34" charset="0"/>
              </a:rPr>
            </a:br>
            <a:r>
              <a:rPr lang="pl-PL" sz="3200" dirty="0" smtClean="0">
                <a:latin typeface="Arial" pitchFamily="34" charset="0"/>
                <a:cs typeface="Arial" pitchFamily="34" charset="0"/>
              </a:rPr>
              <a:t/>
            </a:r>
            <a:br>
              <a:rPr lang="pl-PL" sz="3200" dirty="0" smtClean="0">
                <a:latin typeface="Arial" pitchFamily="34" charset="0"/>
                <a:cs typeface="Arial" pitchFamily="34" charset="0"/>
              </a:rPr>
            </a:br>
            <a:r>
              <a:rPr lang="pl-PL" sz="3200" dirty="0" smtClean="0">
                <a:latin typeface="+mj-lt"/>
                <a:cs typeface="Arial" pitchFamily="34" charset="0"/>
              </a:rPr>
              <a:t>Ćwiczenie 2</a:t>
            </a:r>
            <a:br>
              <a:rPr lang="pl-PL" sz="3200" dirty="0" smtClean="0">
                <a:latin typeface="+mj-lt"/>
                <a:cs typeface="Arial" pitchFamily="34" charset="0"/>
              </a:rPr>
            </a:br>
            <a:r>
              <a:rPr lang="pl-PL" sz="3200" dirty="0" smtClean="0">
                <a:latin typeface="+mj-lt"/>
                <a:cs typeface="Arial" pitchFamily="34" charset="0"/>
              </a:rPr>
              <a:t>Skreśl 18 wyrazów  związanych z obiegiem okrężnym pieniądza. </a:t>
            </a:r>
            <a:endParaRPr lang="pl-PL" sz="3200" dirty="0">
              <a:latin typeface="+mj-lt"/>
              <a:cs typeface="Arial"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6418" y="1309280"/>
            <a:ext cx="6548137" cy="4892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57298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2709" y="1217367"/>
            <a:ext cx="9624646" cy="5640633"/>
          </a:xfrm>
        </p:spPr>
      </p:pic>
      <p:sp>
        <p:nvSpPr>
          <p:cNvPr id="2" name="Tytuł 1"/>
          <p:cNvSpPr>
            <a:spLocks noGrp="1"/>
          </p:cNvSpPr>
          <p:nvPr>
            <p:ph type="title"/>
          </p:nvPr>
        </p:nvSpPr>
        <p:spPr/>
        <p:txBody>
          <a:bodyPr/>
          <a:lstStyle/>
          <a:p>
            <a:endParaRPr lang="pl-PL"/>
          </a:p>
        </p:txBody>
      </p:sp>
    </p:spTree>
    <p:extLst>
      <p:ext uri="{BB962C8B-B14F-4D97-AF65-F5344CB8AC3E}">
        <p14:creationId xmlns:p14="http://schemas.microsoft.com/office/powerpoint/2010/main" val="1132431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381491"/>
            <a:ext cx="10128738" cy="5476509"/>
          </a:xfrm>
        </p:spPr>
      </p:pic>
      <p:sp>
        <p:nvSpPr>
          <p:cNvPr id="2" name="Tytuł 1"/>
          <p:cNvSpPr>
            <a:spLocks noGrp="1"/>
          </p:cNvSpPr>
          <p:nvPr>
            <p:ph type="title"/>
          </p:nvPr>
        </p:nvSpPr>
        <p:spPr/>
        <p:txBody>
          <a:bodyPr/>
          <a:lstStyle/>
          <a:p>
            <a:endParaRPr lang="pl-PL"/>
          </a:p>
        </p:txBody>
      </p:sp>
    </p:spTree>
    <p:extLst>
      <p:ext uri="{BB962C8B-B14F-4D97-AF65-F5344CB8AC3E}">
        <p14:creationId xmlns:p14="http://schemas.microsoft.com/office/powerpoint/2010/main" val="9761531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ytuł 1"/>
          <p:cNvSpPr>
            <a:spLocks noGrp="1"/>
          </p:cNvSpPr>
          <p:nvPr>
            <p:ph type="title"/>
          </p:nvPr>
        </p:nvSpPr>
        <p:spPr/>
        <p:txBody>
          <a:bodyPr/>
          <a:lstStyle/>
          <a:p>
            <a:pPr algn="ctr"/>
            <a:r>
              <a:rPr lang="pl-PL" altLang="pl-PL" dirty="0" smtClean="0"/>
              <a:t>Powiedzenia o pieniądzu…</a:t>
            </a:r>
          </a:p>
        </p:txBody>
      </p:sp>
      <p:sp>
        <p:nvSpPr>
          <p:cNvPr id="15363" name="Symbol zastępczy zawartości 2"/>
          <p:cNvSpPr>
            <a:spLocks noGrp="1"/>
          </p:cNvSpPr>
          <p:nvPr>
            <p:ph idx="4294967295"/>
          </p:nvPr>
        </p:nvSpPr>
        <p:spPr>
          <a:xfrm>
            <a:off x="75415" y="1197204"/>
            <a:ext cx="11814928" cy="5005748"/>
          </a:xfrm>
        </p:spPr>
        <p:txBody>
          <a:bodyPr>
            <a:normAutofit fontScale="77500" lnSpcReduction="20000"/>
          </a:bodyPr>
          <a:lstStyle/>
          <a:p>
            <a:pPr marL="18288" indent="0">
              <a:buNone/>
            </a:pPr>
            <a:r>
              <a:rPr lang="pl-PL" altLang="pl-PL" sz="4100" dirty="0" smtClean="0"/>
              <a:t>Wielkie pieniądze, wielkie kłopoty.</a:t>
            </a:r>
          </a:p>
          <a:p>
            <a:pPr marL="18288" indent="0">
              <a:buNone/>
            </a:pPr>
            <a:r>
              <a:rPr lang="pl-PL" altLang="pl-PL" sz="4100" dirty="0" smtClean="0"/>
              <a:t>Pieniądze szczęścia nie dają, ale żyć pomagają.</a:t>
            </a:r>
          </a:p>
          <a:p>
            <a:pPr marL="18288" indent="0">
              <a:buNone/>
            </a:pPr>
            <a:r>
              <a:rPr lang="pl-PL" altLang="pl-PL" sz="4100" dirty="0" smtClean="0"/>
              <a:t>Nie rozumie nędzy, kto pełen pieniędzy.</a:t>
            </a:r>
          </a:p>
          <a:p>
            <a:pPr marL="18288" indent="0">
              <a:buNone/>
            </a:pPr>
            <a:r>
              <a:rPr lang="pl-PL" altLang="pl-PL" sz="4100" dirty="0" smtClean="0"/>
              <a:t>Pieniądze leżą na ulicy.</a:t>
            </a:r>
          </a:p>
          <a:p>
            <a:pPr marL="18288" indent="0">
              <a:buNone/>
            </a:pPr>
            <a:r>
              <a:rPr lang="pl-PL" altLang="pl-PL" sz="4100" dirty="0" smtClean="0"/>
              <a:t>Pieniądz robi pieniądz.</a:t>
            </a:r>
          </a:p>
          <a:p>
            <a:pPr marL="18288" indent="0">
              <a:buNone/>
            </a:pPr>
            <a:r>
              <a:rPr lang="pl-PL" altLang="pl-PL" sz="4100" dirty="0" smtClean="0"/>
              <a:t>Kiedy nie wiadomo o co chodzi, to chodzi o pieniądze.</a:t>
            </a:r>
          </a:p>
          <a:p>
            <a:pPr marL="18288" indent="0">
              <a:buNone/>
            </a:pPr>
            <a:r>
              <a:rPr lang="pl-PL" altLang="pl-PL" sz="4100" dirty="0" smtClean="0"/>
              <a:t>Kto jest bogatym nie potrzebuje być pięknym.</a:t>
            </a:r>
          </a:p>
          <a:p>
            <a:pPr marL="18288" indent="0">
              <a:buNone/>
            </a:pPr>
            <a:r>
              <a:rPr lang="pl-PL" altLang="pl-PL" sz="4100" dirty="0" smtClean="0"/>
              <a:t>Kiedy pieniądze mówią, prawda milczy.</a:t>
            </a:r>
          </a:p>
          <a:p>
            <a:pPr marL="18288" indent="0">
              <a:buNone/>
            </a:pPr>
            <a:r>
              <a:rPr lang="pl-PL" altLang="pl-PL" sz="4100" dirty="0" smtClean="0"/>
              <a:t>Pieniądz nie śmierdzi.</a:t>
            </a:r>
          </a:p>
          <a:p>
            <a:pPr marL="18288" indent="0">
              <a:buNone/>
            </a:pPr>
            <a:r>
              <a:rPr lang="pl-PL" altLang="pl-PL" sz="4100" dirty="0" smtClean="0"/>
              <a:t>Od nędzy do pieniędzy.</a:t>
            </a:r>
          </a:p>
          <a:p>
            <a:endParaRPr lang="pl-PL" altLang="pl-PL" dirty="0" smtClean="0"/>
          </a:p>
        </p:txBody>
      </p:sp>
    </p:spTree>
    <p:extLst>
      <p:ext uri="{BB962C8B-B14F-4D97-AF65-F5344CB8AC3E}">
        <p14:creationId xmlns:p14="http://schemas.microsoft.com/office/powerpoint/2010/main" val="42590884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134924" y="280432"/>
            <a:ext cx="969644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l-PL" altLang="pl-PL" b="1" dirty="0"/>
              <a:t>Narzędziem planowania dochodów i wydatków jest budżet gospodarstwa domowego.</a:t>
            </a:r>
          </a:p>
        </p:txBody>
      </p:sp>
      <p:sp>
        <p:nvSpPr>
          <p:cNvPr id="2053" name="Text Box 5"/>
          <p:cNvSpPr txBox="1">
            <a:spLocks noChangeArrowheads="1"/>
          </p:cNvSpPr>
          <p:nvPr/>
        </p:nvSpPr>
        <p:spPr bwMode="auto">
          <a:xfrm>
            <a:off x="232409" y="856172"/>
            <a:ext cx="930751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pl-PL" altLang="pl-PL" b="1" dirty="0"/>
              <a:t>Pod pojęciem budżetu gospodarstwa domowego należy rozumieć plan dochodów i wydatków rodziny sporządzony na dany okres </a:t>
            </a:r>
          </a:p>
        </p:txBody>
      </p:sp>
      <p:graphicFrame>
        <p:nvGraphicFramePr>
          <p:cNvPr id="2160" name="Group 112"/>
          <p:cNvGraphicFramePr>
            <a:graphicFrameLocks noGrp="1"/>
          </p:cNvGraphicFramePr>
          <p:nvPr>
            <p:extLst>
              <p:ext uri="{D42A27DB-BD31-4B8C-83A1-F6EECF244321}">
                <p14:modId xmlns:p14="http://schemas.microsoft.com/office/powerpoint/2010/main" val="254561236"/>
              </p:ext>
            </p:extLst>
          </p:nvPr>
        </p:nvGraphicFramePr>
        <p:xfrm>
          <a:off x="-93058" y="2079618"/>
          <a:ext cx="10836474" cy="4778382"/>
        </p:xfrm>
        <a:graphic>
          <a:graphicData uri="http://schemas.openxmlformats.org/drawingml/2006/table">
            <a:tbl>
              <a:tblPr/>
              <a:tblGrid>
                <a:gridCol w="4547907"/>
                <a:gridCol w="984100"/>
                <a:gridCol w="4291926"/>
                <a:gridCol w="1012541"/>
              </a:tblGrid>
              <a:tr h="286762">
                <a:tc gridSpan="2">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pl-PL" sz="2000" b="0" i="0" u="none" strike="noStrike" cap="none" normalizeH="0" baseline="0" dirty="0" smtClean="0">
                          <a:ln>
                            <a:noFill/>
                          </a:ln>
                          <a:solidFill>
                            <a:schemeClr val="tx1"/>
                          </a:solidFill>
                          <a:effectLst/>
                          <a:latin typeface="+mj-lt"/>
                          <a:ea typeface="Times New Roman" pitchFamily="18" charset="0"/>
                          <a:cs typeface="Arial" charset="0"/>
                        </a:rPr>
                        <a:t>DOCHODY</a:t>
                      </a: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pl-PL"/>
                    </a:p>
                  </a:txBody>
                  <a:tcPr/>
                </a:tc>
                <a:tc gridSpan="2">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pl-PL" sz="2000" b="0" i="0" u="none" strike="noStrike" cap="none" normalizeH="0" baseline="0" smtClean="0">
                          <a:ln>
                            <a:noFill/>
                          </a:ln>
                          <a:solidFill>
                            <a:schemeClr val="tx1"/>
                          </a:solidFill>
                          <a:effectLst/>
                          <a:latin typeface="+mj-lt"/>
                          <a:ea typeface="Times New Roman" pitchFamily="18" charset="0"/>
                          <a:cs typeface="Arial" charset="0"/>
                        </a:rPr>
                        <a:t>WYDATKI</a:t>
                      </a: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pl-PL"/>
                    </a:p>
                  </a:txBody>
                  <a:tcPr/>
                </a:tc>
              </a:tr>
              <a:tr h="414212">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0" i="0" u="none" strike="noStrike" cap="none" normalizeH="0" baseline="0" dirty="0" smtClean="0">
                          <a:ln>
                            <a:noFill/>
                          </a:ln>
                          <a:solidFill>
                            <a:schemeClr val="bg1"/>
                          </a:solidFill>
                          <a:effectLst/>
                          <a:latin typeface="+mj-lt"/>
                          <a:ea typeface="Times New Roman" pitchFamily="18" charset="0"/>
                          <a:cs typeface="Arial" charset="0"/>
                        </a:rPr>
                        <a:t>DOCHODY</a:t>
                      </a:r>
                    </a:p>
                  </a:txBody>
                  <a:tcPr marL="121920" marR="121920" anchor="ctr"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0" i="0" u="none" strike="noStrike" cap="none" normalizeH="0" baseline="0" dirty="0" smtClean="0">
                          <a:ln>
                            <a:noFill/>
                          </a:ln>
                          <a:solidFill>
                            <a:schemeClr val="bg1"/>
                          </a:solidFill>
                          <a:effectLst/>
                          <a:latin typeface="+mj-lt"/>
                          <a:ea typeface="Times New Roman" pitchFamily="18" charset="0"/>
                          <a:cs typeface="Arial" charset="0"/>
                        </a:rPr>
                        <a:t>Kwota w zł</a:t>
                      </a:r>
                    </a:p>
                  </a:txBody>
                  <a:tcPr marL="121920" marR="12192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0" i="0" u="none" strike="noStrike" cap="none" normalizeH="0" baseline="0" dirty="0" smtClean="0">
                          <a:ln>
                            <a:noFill/>
                          </a:ln>
                          <a:solidFill>
                            <a:schemeClr val="bg1"/>
                          </a:solidFill>
                          <a:effectLst/>
                          <a:latin typeface="+mj-lt"/>
                          <a:ea typeface="Times New Roman" pitchFamily="18" charset="0"/>
                          <a:cs typeface="Arial" charset="0"/>
                        </a:rPr>
                        <a:t>WYDATKI</a:t>
                      </a:r>
                    </a:p>
                  </a:txBody>
                  <a:tcPr marL="121920" marR="12192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0" i="0" u="none" strike="noStrike" cap="none" normalizeH="0" baseline="0" dirty="0" smtClean="0">
                          <a:ln>
                            <a:noFill/>
                          </a:ln>
                          <a:solidFill>
                            <a:schemeClr val="bg1"/>
                          </a:solidFill>
                          <a:effectLst/>
                          <a:latin typeface="+mj-lt"/>
                          <a:ea typeface="Times New Roman" pitchFamily="18" charset="0"/>
                          <a:cs typeface="Arial" charset="0"/>
                        </a:rPr>
                        <a:t>Kwota w zł</a:t>
                      </a:r>
                    </a:p>
                  </a:txBody>
                  <a:tcPr marL="121920" marR="12192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983108">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pl-PL" sz="2000" b="0" i="0" u="none" strike="noStrike" cap="none" normalizeH="0" baseline="0" dirty="0" smtClean="0">
                          <a:ln>
                            <a:noFill/>
                          </a:ln>
                          <a:solidFill>
                            <a:srgbClr val="000000"/>
                          </a:solidFill>
                          <a:effectLst/>
                          <a:latin typeface="+mj-lt"/>
                          <a:ea typeface="Times New Roman" pitchFamily="18" charset="0"/>
                          <a:cs typeface="Arial" charset="0"/>
                        </a:rPr>
                        <a:t>1 . Dochody z pracy ogółem </a:t>
                      </a:r>
                    </a:p>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pl-PL" sz="2000" b="0" i="0" u="none" strike="noStrike" cap="none" normalizeH="0" baseline="0" dirty="0" smtClean="0">
                          <a:ln>
                            <a:noFill/>
                          </a:ln>
                          <a:solidFill>
                            <a:srgbClr val="000000"/>
                          </a:solidFill>
                          <a:effectLst/>
                          <a:latin typeface="+mj-lt"/>
                          <a:ea typeface="Times New Roman" pitchFamily="18" charset="0"/>
                          <a:cs typeface="Arial" charset="0"/>
                        </a:rPr>
                        <a:t>- ojca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pl-PL" altLang="pl-PL" sz="2000" b="0" i="0" u="none" strike="noStrike" cap="none" normalizeH="0" baseline="0" dirty="0" smtClean="0">
                          <a:ln>
                            <a:noFill/>
                          </a:ln>
                          <a:solidFill>
                            <a:srgbClr val="000000"/>
                          </a:solidFill>
                          <a:effectLst/>
                          <a:latin typeface="+mj-lt"/>
                          <a:ea typeface="Times New Roman" pitchFamily="18" charset="0"/>
                          <a:cs typeface="Arial" charset="0"/>
                        </a:rPr>
                        <a:t> matki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pl-PL" altLang="pl-PL" sz="2000" b="0" i="0" u="none" strike="noStrike" cap="none" normalizeH="0" baseline="0" dirty="0" smtClean="0">
                          <a:ln>
                            <a:noFill/>
                          </a:ln>
                          <a:solidFill>
                            <a:srgbClr val="000000"/>
                          </a:solidFill>
                          <a:effectLst/>
                          <a:latin typeface="+mj-lt"/>
                          <a:ea typeface="Times New Roman" pitchFamily="18" charset="0"/>
                          <a:cs typeface="Arial" charset="0"/>
                        </a:rPr>
                        <a:t> dzieci </a:t>
                      </a:r>
                    </a:p>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pl-PL" sz="2000" b="0" i="0" u="none" strike="noStrike" cap="none" normalizeH="0" baseline="0" dirty="0" smtClean="0">
                          <a:ln>
                            <a:noFill/>
                          </a:ln>
                          <a:solidFill>
                            <a:srgbClr val="000000"/>
                          </a:solidFill>
                          <a:effectLst/>
                          <a:latin typeface="+mj-lt"/>
                          <a:ea typeface="Times New Roman" pitchFamily="18" charset="0"/>
                          <a:cs typeface="Arial" charset="0"/>
                        </a:rPr>
                        <a:t>2. Dochody ze świadczeń,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pl-PL" altLang="pl-PL" sz="2000" b="0" i="0" u="none" strike="noStrike" cap="none" normalizeH="0" baseline="0" dirty="0" smtClean="0">
                          <a:ln>
                            <a:noFill/>
                          </a:ln>
                          <a:solidFill>
                            <a:srgbClr val="000000"/>
                          </a:solidFill>
                          <a:effectLst/>
                          <a:latin typeface="+mj-lt"/>
                          <a:ea typeface="Times New Roman" pitchFamily="18" charset="0"/>
                          <a:cs typeface="Arial" charset="0"/>
                        </a:rPr>
                        <a:t>np. - zasiłek rodzinny </a:t>
                      </a:r>
                    </a:p>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pl-PL" sz="2000" b="0" i="0" u="none" strike="noStrike" cap="none" normalizeH="0" baseline="0" dirty="0" smtClean="0">
                          <a:ln>
                            <a:noFill/>
                          </a:ln>
                          <a:solidFill>
                            <a:srgbClr val="000000"/>
                          </a:solidFill>
                          <a:effectLst/>
                          <a:latin typeface="+mj-lt"/>
                          <a:ea typeface="Times New Roman" pitchFamily="18" charset="0"/>
                          <a:cs typeface="Arial" charset="0"/>
                        </a:rPr>
                        <a:t>3. Dochody z kapitału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pl-PL" altLang="pl-PL" sz="2000" b="0" i="0" u="none" strike="noStrike" cap="none" normalizeH="0" baseline="0" dirty="0" smtClean="0">
                          <a:ln>
                            <a:noFill/>
                          </a:ln>
                          <a:solidFill>
                            <a:srgbClr val="000000"/>
                          </a:solidFill>
                          <a:effectLst/>
                          <a:latin typeface="+mj-lt"/>
                          <a:ea typeface="Times New Roman" pitchFamily="18" charset="0"/>
                          <a:cs typeface="Arial" charset="0"/>
                        </a:rPr>
                        <a:t> odsetki od oszczędności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pl-PL" altLang="pl-PL" sz="2000" b="0" i="0" u="none" strike="noStrike" cap="none" normalizeH="0" baseline="0" dirty="0" smtClean="0">
                          <a:ln>
                            <a:noFill/>
                          </a:ln>
                          <a:solidFill>
                            <a:srgbClr val="000000"/>
                          </a:solidFill>
                          <a:effectLst/>
                          <a:latin typeface="+mj-lt"/>
                          <a:ea typeface="Times New Roman" pitchFamily="18" charset="0"/>
                          <a:cs typeface="Arial" charset="0"/>
                        </a:rPr>
                        <a:t> odsetki z obligacji</a:t>
                      </a:r>
                      <a:endParaRPr kumimoji="0" lang="pl-PL" altLang="pl-PL" sz="2000" b="0" i="0" u="none" strike="noStrike" cap="none" normalizeH="0" baseline="0" dirty="0" smtClean="0">
                        <a:ln>
                          <a:noFill/>
                        </a:ln>
                        <a:solidFill>
                          <a:schemeClr val="tx1"/>
                        </a:solidFill>
                        <a:effectLst/>
                        <a:latin typeface="+mj-lt"/>
                        <a:ea typeface="Times New Roman" pitchFamily="18" charset="0"/>
                        <a:cs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l-PL" altLang="pl-PL" sz="2000" b="0" i="0" u="none" strike="noStrike" cap="none" normalizeH="0" baseline="0" dirty="0" smtClean="0">
                        <a:ln>
                          <a:noFill/>
                        </a:ln>
                        <a:solidFill>
                          <a:schemeClr val="tx1"/>
                        </a:solidFill>
                        <a:effectLst/>
                        <a:latin typeface="+mj-lt"/>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342900" indent="-342900">
                        <a:spcBef>
                          <a:spcPct val="20000"/>
                        </a:spcBef>
                        <a:defRPr sz="2800">
                          <a:solidFill>
                            <a:schemeClr val="tx1"/>
                          </a:solidFill>
                          <a:latin typeface="Arial" charset="0"/>
                        </a:defRPr>
                      </a:lvl1pPr>
                      <a:lvl2pPr marL="800100" indent="-342900">
                        <a:spcBef>
                          <a:spcPct val="20000"/>
                        </a:spcBef>
                        <a:defRPr sz="2400">
                          <a:solidFill>
                            <a:schemeClr val="tx1"/>
                          </a:solidFill>
                          <a:latin typeface="Arial" charset="0"/>
                        </a:defRPr>
                      </a:lvl2pPr>
                      <a:lvl3pPr marL="1257300" indent="-342900">
                        <a:spcBef>
                          <a:spcPct val="20000"/>
                        </a:spcBef>
                        <a:defRPr sz="2000">
                          <a:solidFill>
                            <a:schemeClr val="tx1"/>
                          </a:solidFill>
                          <a:latin typeface="Arial" charset="0"/>
                        </a:defRPr>
                      </a:lvl3pPr>
                      <a:lvl4pPr marL="1714500" indent="-342900">
                        <a:spcBef>
                          <a:spcPct val="20000"/>
                        </a:spcBef>
                        <a:defRPr>
                          <a:solidFill>
                            <a:schemeClr val="tx1"/>
                          </a:solidFill>
                          <a:latin typeface="Arial" charset="0"/>
                        </a:defRPr>
                      </a:lvl4pPr>
                      <a:lvl5pPr marL="2171700" indent="-342900">
                        <a:spcBef>
                          <a:spcPct val="20000"/>
                        </a:spcBef>
                        <a:defRPr>
                          <a:solidFill>
                            <a:schemeClr val="tx1"/>
                          </a:solidFill>
                          <a:latin typeface="Arial" charset="0"/>
                        </a:defRPr>
                      </a:lvl5pPr>
                      <a:lvl6pPr marL="2628900" indent="-342900" fontAlgn="base">
                        <a:spcBef>
                          <a:spcPct val="20000"/>
                        </a:spcBef>
                        <a:spcAft>
                          <a:spcPct val="0"/>
                        </a:spcAft>
                        <a:defRPr>
                          <a:solidFill>
                            <a:schemeClr val="tx1"/>
                          </a:solidFill>
                          <a:latin typeface="Arial" charset="0"/>
                        </a:defRPr>
                      </a:lvl6pPr>
                      <a:lvl7pPr marL="3086100" indent="-342900" fontAlgn="base">
                        <a:spcBef>
                          <a:spcPct val="20000"/>
                        </a:spcBef>
                        <a:spcAft>
                          <a:spcPct val="0"/>
                        </a:spcAft>
                        <a:defRPr>
                          <a:solidFill>
                            <a:schemeClr val="tx1"/>
                          </a:solidFill>
                          <a:latin typeface="Arial" charset="0"/>
                        </a:defRPr>
                      </a:lvl7pPr>
                      <a:lvl8pPr marL="3543300" indent="-342900" fontAlgn="base">
                        <a:spcBef>
                          <a:spcPct val="20000"/>
                        </a:spcBef>
                        <a:spcAft>
                          <a:spcPct val="0"/>
                        </a:spcAft>
                        <a:defRPr>
                          <a:solidFill>
                            <a:schemeClr val="tx1"/>
                          </a:solidFill>
                          <a:latin typeface="Arial" charset="0"/>
                        </a:defRPr>
                      </a:lvl8pPr>
                      <a:lvl9pPr marL="4000500" indent="-342900" fontAlgn="base">
                        <a:spcBef>
                          <a:spcPct val="20000"/>
                        </a:spcBef>
                        <a:spcAft>
                          <a:spcPct val="0"/>
                        </a:spcAft>
                        <a:defRPr>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AutoNum type="arabicPeriod"/>
                        <a:tabLst/>
                      </a:pPr>
                      <a:r>
                        <a:rPr kumimoji="0" lang="pl-PL" altLang="pl-PL" sz="2000" b="0" i="0" u="none" strike="noStrike" cap="none" normalizeH="0" baseline="0" dirty="0" smtClean="0">
                          <a:ln>
                            <a:noFill/>
                          </a:ln>
                          <a:solidFill>
                            <a:srgbClr val="000000"/>
                          </a:solidFill>
                          <a:effectLst/>
                          <a:latin typeface="+mj-lt"/>
                          <a:ea typeface="Times New Roman" pitchFamily="18" charset="0"/>
                          <a:cs typeface="Arial" charset="0"/>
                        </a:rPr>
                        <a:t>Opłaty miesięczne (czynsz, prąd, telefon, abonament telewizyjny) </a:t>
                      </a:r>
                    </a:p>
                    <a:p>
                      <a:pPr marL="342900" marR="0" lvl="0" indent="-342900" algn="l" defTabSz="914400" rtl="0" eaLnBrk="1" fontAlgn="base" latinLnBrk="0" hangingPunct="1">
                        <a:lnSpc>
                          <a:spcPct val="100000"/>
                        </a:lnSpc>
                        <a:spcBef>
                          <a:spcPct val="0"/>
                        </a:spcBef>
                        <a:spcAft>
                          <a:spcPct val="0"/>
                        </a:spcAft>
                        <a:buClrTx/>
                        <a:buSzTx/>
                        <a:buFontTx/>
                        <a:buAutoNum type="arabicPeriod"/>
                        <a:tabLst/>
                      </a:pPr>
                      <a:r>
                        <a:rPr kumimoji="0" lang="pl-PL" altLang="pl-PL" sz="2000" b="0" i="0" u="none" strike="noStrike" cap="none" normalizeH="0" baseline="0" dirty="0" smtClean="0">
                          <a:ln>
                            <a:noFill/>
                          </a:ln>
                          <a:solidFill>
                            <a:srgbClr val="000000"/>
                          </a:solidFill>
                          <a:effectLst/>
                          <a:latin typeface="+mj-lt"/>
                          <a:ea typeface="Times New Roman" pitchFamily="18" charset="0"/>
                          <a:cs typeface="Arial" charset="0"/>
                        </a:rPr>
                        <a:t>Żywność </a:t>
                      </a:r>
                    </a:p>
                    <a:p>
                      <a:pPr marL="342900" marR="0" lvl="0" indent="-342900" algn="l" defTabSz="914400" rtl="0" eaLnBrk="1" fontAlgn="base" latinLnBrk="0" hangingPunct="1">
                        <a:lnSpc>
                          <a:spcPct val="100000"/>
                        </a:lnSpc>
                        <a:spcBef>
                          <a:spcPct val="0"/>
                        </a:spcBef>
                        <a:spcAft>
                          <a:spcPct val="0"/>
                        </a:spcAft>
                        <a:buClrTx/>
                        <a:buSzTx/>
                        <a:buFontTx/>
                        <a:buAutoNum type="arabicPeriod"/>
                        <a:tabLst/>
                      </a:pPr>
                      <a:r>
                        <a:rPr kumimoji="0" lang="pl-PL" altLang="pl-PL" sz="2000" b="0" i="0" u="none" strike="noStrike" cap="none" normalizeH="0" baseline="0" dirty="0" smtClean="0">
                          <a:ln>
                            <a:noFill/>
                          </a:ln>
                          <a:solidFill>
                            <a:srgbClr val="000000"/>
                          </a:solidFill>
                          <a:effectLst/>
                          <a:latin typeface="+mj-lt"/>
                          <a:ea typeface="Times New Roman" pitchFamily="18" charset="0"/>
                          <a:cs typeface="Arial" charset="0"/>
                        </a:rPr>
                        <a:t>Towary nieżywnościowe </a:t>
                      </a:r>
                    </a:p>
                    <a:p>
                      <a:pPr marL="342900" marR="0" lvl="0" indent="-342900" algn="l" defTabSz="914400" rtl="0" eaLnBrk="1" fontAlgn="base" latinLnBrk="0" hangingPunct="1">
                        <a:lnSpc>
                          <a:spcPct val="100000"/>
                        </a:lnSpc>
                        <a:spcBef>
                          <a:spcPct val="0"/>
                        </a:spcBef>
                        <a:spcAft>
                          <a:spcPct val="0"/>
                        </a:spcAft>
                        <a:buClrTx/>
                        <a:buSzTx/>
                        <a:buFontTx/>
                        <a:buAutoNum type="arabicPeriod"/>
                        <a:tabLst/>
                      </a:pPr>
                      <a:r>
                        <a:rPr kumimoji="0" lang="pl-PL" altLang="pl-PL" sz="2000" b="0" i="0" u="none" strike="noStrike" cap="none" normalizeH="0" baseline="0" dirty="0" smtClean="0">
                          <a:ln>
                            <a:noFill/>
                          </a:ln>
                          <a:solidFill>
                            <a:srgbClr val="000000"/>
                          </a:solidFill>
                          <a:effectLst/>
                          <a:latin typeface="+mj-lt"/>
                          <a:ea typeface="Times New Roman" pitchFamily="18" charset="0"/>
                          <a:cs typeface="Arial" charset="0"/>
                        </a:rPr>
                        <a:t>Rozrywka, kultura, sport </a:t>
                      </a:r>
                    </a:p>
                    <a:p>
                      <a:pPr marL="342900" marR="0" lvl="0" indent="-342900" algn="l" defTabSz="914400" rtl="0" eaLnBrk="1" fontAlgn="base" latinLnBrk="0" hangingPunct="1">
                        <a:lnSpc>
                          <a:spcPct val="100000"/>
                        </a:lnSpc>
                        <a:spcBef>
                          <a:spcPct val="0"/>
                        </a:spcBef>
                        <a:spcAft>
                          <a:spcPct val="0"/>
                        </a:spcAft>
                        <a:buClrTx/>
                        <a:buSzTx/>
                        <a:buFontTx/>
                        <a:buAutoNum type="arabicPeriod"/>
                        <a:tabLst/>
                      </a:pPr>
                      <a:r>
                        <a:rPr kumimoji="0" lang="pl-PL" altLang="pl-PL" sz="2000" b="0" i="0" u="none" strike="noStrike" cap="none" normalizeH="0" baseline="0" dirty="0" smtClean="0">
                          <a:ln>
                            <a:noFill/>
                          </a:ln>
                          <a:solidFill>
                            <a:srgbClr val="000000"/>
                          </a:solidFill>
                          <a:effectLst/>
                          <a:latin typeface="+mj-lt"/>
                          <a:ea typeface="Times New Roman" pitchFamily="18" charset="0"/>
                          <a:cs typeface="Arial" charset="0"/>
                        </a:rPr>
                        <a:t>Wydatki inwestycyjne </a:t>
                      </a:r>
                    </a:p>
                    <a:p>
                      <a:pPr marL="342900" marR="0" lvl="0" indent="-342900" algn="l" defTabSz="914400" rtl="0" eaLnBrk="1" fontAlgn="base" latinLnBrk="0" hangingPunct="1">
                        <a:lnSpc>
                          <a:spcPct val="100000"/>
                        </a:lnSpc>
                        <a:spcBef>
                          <a:spcPct val="0"/>
                        </a:spcBef>
                        <a:spcAft>
                          <a:spcPct val="0"/>
                        </a:spcAft>
                        <a:buClrTx/>
                        <a:buSzTx/>
                        <a:buFontTx/>
                        <a:buAutoNum type="arabicPeriod"/>
                        <a:tabLst/>
                      </a:pPr>
                      <a:r>
                        <a:rPr kumimoji="0" lang="pl-PL" altLang="pl-PL" sz="2000" b="0" i="0" u="none" strike="noStrike" cap="none" normalizeH="0" baseline="0" dirty="0" smtClean="0">
                          <a:ln>
                            <a:noFill/>
                          </a:ln>
                          <a:solidFill>
                            <a:srgbClr val="000000"/>
                          </a:solidFill>
                          <a:effectLst/>
                          <a:latin typeface="+mj-lt"/>
                          <a:ea typeface="Times New Roman" pitchFamily="18" charset="0"/>
                          <a:cs typeface="Arial" charset="0"/>
                        </a:rPr>
                        <a:t>Oszczędności</a:t>
                      </a:r>
                    </a:p>
                    <a:p>
                      <a:pPr marL="342900" marR="0" lvl="0" indent="-342900" algn="l" defTabSz="914400" rtl="0" eaLnBrk="1" fontAlgn="base" latinLnBrk="0" hangingPunct="1">
                        <a:lnSpc>
                          <a:spcPct val="100000"/>
                        </a:lnSpc>
                        <a:spcBef>
                          <a:spcPct val="0"/>
                        </a:spcBef>
                        <a:spcAft>
                          <a:spcPct val="0"/>
                        </a:spcAft>
                        <a:buClrTx/>
                        <a:buSzTx/>
                        <a:buFontTx/>
                        <a:buAutoNum type="arabicPeriod"/>
                        <a:tabLst/>
                      </a:pPr>
                      <a:r>
                        <a:rPr kumimoji="0" lang="pl-PL" altLang="pl-PL" sz="2000" b="0" i="0" u="none" strike="noStrike" cap="none" normalizeH="0" baseline="0" dirty="0" smtClean="0">
                          <a:ln>
                            <a:noFill/>
                          </a:ln>
                          <a:solidFill>
                            <a:srgbClr val="000000"/>
                          </a:solidFill>
                          <a:effectLst/>
                          <a:latin typeface="+mj-lt"/>
                          <a:ea typeface="Times New Roman" pitchFamily="18" charset="0"/>
                          <a:cs typeface="Arial" charset="0"/>
                        </a:rPr>
                        <a:t>Rezerwa na nieprzewidziane wydatki</a:t>
                      </a:r>
                      <a:endParaRPr kumimoji="0" lang="pl-PL" altLang="pl-PL" sz="2000" b="0" i="0" u="none" strike="noStrike" cap="none" normalizeH="0" baseline="0" dirty="0" smtClean="0">
                        <a:ln>
                          <a:noFill/>
                        </a:ln>
                        <a:solidFill>
                          <a:schemeClr val="tx1"/>
                        </a:solidFill>
                        <a:effectLst/>
                        <a:latin typeface="+mj-lt"/>
                        <a:ea typeface="Times New Roman" pitchFamily="18" charset="0"/>
                        <a:cs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l-PL" altLang="pl-PL" sz="2000" b="0" i="0" u="none" strike="noStrike" cap="none" normalizeH="0" baseline="0" smtClean="0">
                        <a:ln>
                          <a:noFill/>
                        </a:ln>
                        <a:solidFill>
                          <a:schemeClr val="tx1"/>
                        </a:solidFill>
                        <a:effectLst/>
                        <a:latin typeface="+mj-lt"/>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541662">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pl-PL" sz="2000" b="0" i="0" u="none" strike="noStrike" cap="none" normalizeH="0" baseline="0" smtClean="0">
                          <a:ln>
                            <a:noFill/>
                          </a:ln>
                          <a:solidFill>
                            <a:schemeClr val="tx1"/>
                          </a:solidFill>
                          <a:effectLst/>
                          <a:latin typeface="+mj-lt"/>
                          <a:ea typeface="Times New Roman" pitchFamily="18" charset="0"/>
                          <a:cs typeface="Arial" charset="0"/>
                        </a:rPr>
                        <a:t>Razem</a:t>
                      </a: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l-PL" altLang="pl-PL" sz="2000" b="0" i="0" u="none" strike="noStrike" cap="none" normalizeH="0" baseline="0" dirty="0" smtClean="0">
                        <a:ln>
                          <a:noFill/>
                        </a:ln>
                        <a:solidFill>
                          <a:schemeClr val="tx1"/>
                        </a:solidFill>
                        <a:effectLst/>
                        <a:latin typeface="+mj-lt"/>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pl-PL" sz="2000" b="0" i="0" u="none" strike="noStrike" cap="none" normalizeH="0" baseline="0" smtClean="0">
                          <a:ln>
                            <a:noFill/>
                          </a:ln>
                          <a:solidFill>
                            <a:schemeClr val="tx1"/>
                          </a:solidFill>
                          <a:effectLst/>
                          <a:latin typeface="+mj-lt"/>
                          <a:ea typeface="Times New Roman" pitchFamily="18" charset="0"/>
                          <a:cs typeface="Arial" charset="0"/>
                        </a:rPr>
                        <a:t>Razem</a:t>
                      </a: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l-PL" altLang="pl-PL" sz="2000" b="0" i="0" u="none" strike="noStrike" cap="none" normalizeH="0" baseline="0" dirty="0" smtClean="0">
                        <a:ln>
                          <a:noFill/>
                        </a:ln>
                        <a:solidFill>
                          <a:schemeClr val="tx1"/>
                        </a:solidFill>
                        <a:effectLst/>
                        <a:latin typeface="+mj-lt"/>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
        <p:nvSpPr>
          <p:cNvPr id="2157" name="Line 109"/>
          <p:cNvSpPr>
            <a:spLocks noChangeShapeType="1"/>
          </p:cNvSpPr>
          <p:nvPr/>
        </p:nvSpPr>
        <p:spPr bwMode="auto">
          <a:xfrm>
            <a:off x="2256367" y="3429000"/>
            <a:ext cx="0" cy="647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spTree>
    <p:extLst>
      <p:ext uri="{BB962C8B-B14F-4D97-AF65-F5344CB8AC3E}">
        <p14:creationId xmlns:p14="http://schemas.microsoft.com/office/powerpoint/2010/main" val="6590995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Text Box 5"/>
          <p:cNvSpPr txBox="1">
            <a:spLocks noChangeArrowheads="1"/>
          </p:cNvSpPr>
          <p:nvPr/>
        </p:nvSpPr>
        <p:spPr bwMode="auto">
          <a:xfrm>
            <a:off x="97215" y="3156444"/>
            <a:ext cx="11617281"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pl-PL" altLang="pl-PL" sz="2800" b="1" dirty="0" smtClean="0"/>
              <a:t>Ćwiczenie 4</a:t>
            </a:r>
          </a:p>
          <a:p>
            <a:pPr algn="just">
              <a:spcBef>
                <a:spcPct val="50000"/>
              </a:spcBef>
            </a:pPr>
            <a:r>
              <a:rPr lang="pl-PL" altLang="pl-PL" sz="2800" b="1" dirty="0" smtClean="0"/>
              <a:t>Tabelka zestawia dochody i wydatki miesięczne czteroosobowej rodziny. Zliczcie osobno dochody i wydatki i sprawdźcie, w jakim stanie jest rodzinny budżet. </a:t>
            </a:r>
          </a:p>
        </p:txBody>
      </p:sp>
    </p:spTree>
    <p:extLst>
      <p:ext uri="{BB962C8B-B14F-4D97-AF65-F5344CB8AC3E}">
        <p14:creationId xmlns:p14="http://schemas.microsoft.com/office/powerpoint/2010/main" val="27523304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4"/>
          <p:cNvSpPr txBox="1">
            <a:spLocks noChangeArrowheads="1"/>
          </p:cNvSpPr>
          <p:nvPr/>
        </p:nvSpPr>
        <p:spPr bwMode="auto">
          <a:xfrm>
            <a:off x="0" y="135969"/>
            <a:ext cx="1020922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pl-PL" altLang="pl-PL" sz="2800" b="1" dirty="0"/>
              <a:t>Dobrze skonstruowany budżet powinien mieć taką samą sumę wydatków i dochodów, czyli być zbilansowany. </a:t>
            </a:r>
          </a:p>
        </p:txBody>
      </p:sp>
      <p:sp>
        <p:nvSpPr>
          <p:cNvPr id="3077" name="Text Box 5"/>
          <p:cNvSpPr txBox="1">
            <a:spLocks noChangeArrowheads="1"/>
          </p:cNvSpPr>
          <p:nvPr/>
        </p:nvSpPr>
        <p:spPr bwMode="auto">
          <a:xfrm>
            <a:off x="267180" y="1249158"/>
            <a:ext cx="10560051"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l-PL" altLang="pl-PL" sz="3600" b="1" dirty="0"/>
              <a:t>Budżet konsumenta może wykazywać deficyt </a:t>
            </a:r>
            <a:endParaRPr lang="pl-PL" altLang="pl-PL" sz="3600" b="1" dirty="0" smtClean="0"/>
          </a:p>
          <a:p>
            <a:r>
              <a:rPr lang="pl-PL" altLang="pl-PL" sz="3600" b="1" dirty="0" smtClean="0"/>
              <a:t>lub </a:t>
            </a:r>
            <a:r>
              <a:rPr lang="pl-PL" altLang="pl-PL" sz="3600" b="1" dirty="0"/>
              <a:t>nadwyżkę. Jeżeli jest deficyt, czyli wydatki przewyższają dochody, to, niestety, mamy „dziurę budżetową”.</a:t>
            </a:r>
          </a:p>
          <a:p>
            <a:r>
              <a:rPr lang="pl-PL" altLang="pl-PL" sz="3600" b="1" dirty="0"/>
              <a:t> Sposoby łatania dziury budżetowej są następujące</a:t>
            </a:r>
            <a:r>
              <a:rPr lang="pl-PL" altLang="pl-PL" sz="3600" b="1" dirty="0" smtClean="0"/>
              <a:t>:</a:t>
            </a:r>
          </a:p>
          <a:p>
            <a:pPr>
              <a:buFont typeface="Wingdings" pitchFamily="2" charset="2"/>
              <a:buChar char="Ø"/>
            </a:pPr>
            <a:r>
              <a:rPr lang="pl-PL" altLang="pl-PL" sz="3600" b="1" dirty="0" smtClean="0"/>
              <a:t> cięcia </a:t>
            </a:r>
            <a:r>
              <a:rPr lang="pl-PL" altLang="pl-PL" sz="3600" b="1" dirty="0"/>
              <a:t>budżetowe, czyli ograniczanie wydatków</a:t>
            </a:r>
            <a:r>
              <a:rPr lang="pl-PL" altLang="pl-PL" sz="3600" b="1" dirty="0" smtClean="0"/>
              <a:t>,</a:t>
            </a:r>
          </a:p>
          <a:p>
            <a:pPr>
              <a:buFont typeface="Wingdings" pitchFamily="2" charset="2"/>
              <a:buChar char="Ø"/>
            </a:pPr>
            <a:r>
              <a:rPr lang="pl-PL" altLang="pl-PL" sz="3600" b="1" dirty="0" smtClean="0"/>
              <a:t> szukanie </a:t>
            </a:r>
            <a:r>
              <a:rPr lang="pl-PL" altLang="pl-PL" sz="3600" b="1" dirty="0"/>
              <a:t>sposobów powiększenia dochodów.</a:t>
            </a:r>
          </a:p>
        </p:txBody>
      </p:sp>
    </p:spTree>
    <p:extLst>
      <p:ext uri="{BB962C8B-B14F-4D97-AF65-F5344CB8AC3E}">
        <p14:creationId xmlns:p14="http://schemas.microsoft.com/office/powerpoint/2010/main" val="31166483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4"/>
          <p:cNvSpPr txBox="1">
            <a:spLocks noChangeArrowheads="1"/>
          </p:cNvSpPr>
          <p:nvPr/>
        </p:nvSpPr>
        <p:spPr bwMode="auto">
          <a:xfrm>
            <a:off x="97215" y="341885"/>
            <a:ext cx="10079567"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pl-PL" altLang="pl-PL" sz="2800" b="1" dirty="0"/>
              <a:t>Gdy dochody rodziny przewyższają wydatki, to mamy więcej pieniędzy  niż musimy wydać w danym miesiącu. Powstałą nadwyżkę możemy przeznaczyć na zwiększoną konsumpcję lub oszczędności. Jeżeli zdecydujemy się na oszczędzanie, to możemy liczyć w przyszłości na dochody z kapitału oraz swobodę kształtowania budżetu rodziny.</a:t>
            </a:r>
          </a:p>
        </p:txBody>
      </p:sp>
      <p:sp>
        <p:nvSpPr>
          <p:cNvPr id="4101" name="Text Box 5"/>
          <p:cNvSpPr txBox="1">
            <a:spLocks noChangeArrowheads="1"/>
          </p:cNvSpPr>
          <p:nvPr/>
        </p:nvSpPr>
        <p:spPr bwMode="auto">
          <a:xfrm>
            <a:off x="97215" y="3156444"/>
            <a:ext cx="1161728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pl-PL" altLang="pl-PL" sz="2800" b="1" dirty="0"/>
              <a:t>W gospodarowaniu budżetem może być stosowana zasada maksymalizacji efektu.</a:t>
            </a:r>
          </a:p>
        </p:txBody>
      </p:sp>
      <p:sp>
        <p:nvSpPr>
          <p:cNvPr id="4102" name="Text Box 6"/>
          <p:cNvSpPr txBox="1">
            <a:spLocks noChangeArrowheads="1"/>
          </p:cNvSpPr>
          <p:nvPr/>
        </p:nvSpPr>
        <p:spPr bwMode="auto">
          <a:xfrm>
            <a:off x="200910" y="4442513"/>
            <a:ext cx="11620302"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pl-PL" altLang="pl-PL" sz="2800" b="1" dirty="0"/>
              <a:t>Racjonalizacja wydatków nie musi oznaczać rezygnacji z zaspokajania niektórych potrzeb. Przez poznawanie rynku, porównywanie ofert różnych sklepów, korzystanie z wyprzedaży czy zakupów bezpośrednio u producenta, można za te same dochody kupić o wiele więcej </a:t>
            </a:r>
            <a:r>
              <a:rPr lang="pl-PL" altLang="pl-PL" sz="2800" b="1" dirty="0" smtClean="0"/>
              <a:t>.</a:t>
            </a:r>
            <a:endParaRPr lang="pl-PL" altLang="pl-PL" sz="2800" b="1" dirty="0"/>
          </a:p>
        </p:txBody>
      </p:sp>
    </p:spTree>
    <p:extLst>
      <p:ext uri="{BB962C8B-B14F-4D97-AF65-F5344CB8AC3E}">
        <p14:creationId xmlns:p14="http://schemas.microsoft.com/office/powerpoint/2010/main" val="9239136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24206" y="338322"/>
            <a:ext cx="9677823" cy="6150119"/>
          </a:xfrm>
        </p:spPr>
      </p:pic>
    </p:spTree>
    <p:extLst>
      <p:ext uri="{BB962C8B-B14F-4D97-AF65-F5344CB8AC3E}">
        <p14:creationId xmlns:p14="http://schemas.microsoft.com/office/powerpoint/2010/main" val="31671811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a:xfrm>
            <a:off x="896641" y="-200182"/>
            <a:ext cx="10412159" cy="2057977"/>
          </a:xfrm>
        </p:spPr>
        <p:txBody>
          <a:bodyPr tIns="35280"/>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Lst>
            </a:pPr>
            <a:r>
              <a:rPr lang="pl-PL" altLang="pl-PL" smtClean="0"/>
              <a:t/>
            </a:r>
            <a:br>
              <a:rPr lang="pl-PL" altLang="pl-PL" smtClean="0"/>
            </a:br>
            <a:r>
              <a:rPr lang="pl-PL" altLang="pl-PL" smtClean="0"/>
              <a:t/>
            </a:r>
            <a:br>
              <a:rPr lang="pl-PL" altLang="pl-PL" smtClean="0"/>
            </a:br>
            <a:r>
              <a:rPr lang="pl-PL" altLang="pl-PL" smtClean="0"/>
              <a:t/>
            </a:r>
            <a:br>
              <a:rPr lang="pl-PL" altLang="pl-PL" smtClean="0"/>
            </a:br>
            <a:r>
              <a:rPr lang="pl-PL" altLang="pl-PL" smtClean="0"/>
              <a:t>Pieniądz to:</a:t>
            </a:r>
          </a:p>
        </p:txBody>
      </p:sp>
      <p:sp>
        <p:nvSpPr>
          <p:cNvPr id="4099" name="Rectangle 2"/>
          <p:cNvSpPr>
            <a:spLocks noGrp="1" noChangeArrowheads="1"/>
          </p:cNvSpPr>
          <p:nvPr>
            <p:ph type="subTitle" idx="4294967295"/>
          </p:nvPr>
        </p:nvSpPr>
        <p:spPr>
          <a:xfrm>
            <a:off x="896641" y="1821792"/>
            <a:ext cx="10609920" cy="4396781"/>
          </a:xfrm>
        </p:spPr>
        <p:txBody>
          <a:bodyPr anchor="ctr"/>
          <a:lstStyle/>
          <a:p>
            <a:pPr marL="0" indent="0" eaLnBrk="1">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pl-PL" altLang="pl-PL" dirty="0" smtClean="0"/>
              <a:t>a) szczególny towar, za który można nabyć każdy inny towar </a:t>
            </a:r>
          </a:p>
          <a:p>
            <a:pPr marL="0" indent="0" eaLnBrk="1">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pl-PL" altLang="pl-PL" dirty="0" smtClean="0"/>
              <a:t>(ceną pieniądza jest </a:t>
            </a:r>
            <a:r>
              <a:rPr lang="pl-PL" altLang="pl-PL" b="1" dirty="0" err="1" smtClean="0"/>
              <a:t>xxxxx</a:t>
            </a:r>
            <a:r>
              <a:rPr lang="pl-PL" altLang="pl-PL" b="1" dirty="0" smtClean="0"/>
              <a:t>  </a:t>
            </a:r>
            <a:r>
              <a:rPr lang="pl-PL" altLang="pl-PL" b="1" dirty="0" err="1" smtClean="0"/>
              <a:t>xxxxxxxxxx</a:t>
            </a:r>
            <a:r>
              <a:rPr lang="pl-PL" altLang="pl-PL" dirty="0" smtClean="0"/>
              <a:t>)</a:t>
            </a:r>
          </a:p>
          <a:p>
            <a:pPr marL="0" indent="0" eaLnBrk="1">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pl-PL" altLang="pl-PL" dirty="0" smtClean="0"/>
          </a:p>
          <a:p>
            <a:pPr marL="0" indent="0" eaLnBrk="1">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pl-PL" altLang="pl-PL" dirty="0" smtClean="0"/>
              <a:t>b) coś co pełni funkcję pieniądza</a:t>
            </a:r>
          </a:p>
          <a:p>
            <a:pPr marL="0" indent="0" eaLnBrk="1">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pl-PL" altLang="pl-PL" dirty="0" smtClean="0"/>
          </a:p>
          <a:p>
            <a:pPr marL="0" indent="0" eaLnBrk="1">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pl-PL" altLang="pl-PL" dirty="0" smtClean="0"/>
              <a:t>c) powszechny ekwiwalent towarów i usług, które za niego nabywamy</a:t>
            </a:r>
          </a:p>
          <a:p>
            <a:pPr marL="0" indent="0"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pl-PL" altLang="pl-PL" dirty="0" smtClean="0">
              <a:solidFill>
                <a:srgbClr val="CCCCCC"/>
              </a:solidFill>
            </a:endParaRPr>
          </a:p>
          <a:p>
            <a:pPr marL="0" indent="0"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pl-PL" altLang="pl-PL" dirty="0" smtClean="0">
              <a:solidFill>
                <a:srgbClr val="CCCCCC"/>
              </a:solidFill>
            </a:endParaRPr>
          </a:p>
        </p:txBody>
      </p:sp>
    </p:spTree>
    <p:extLst>
      <p:ext uri="{BB962C8B-B14F-4D97-AF65-F5344CB8AC3E}">
        <p14:creationId xmlns:p14="http://schemas.microsoft.com/office/powerpoint/2010/main" val="1228065238"/>
      </p:ext>
    </p:extLst>
  </p:cSld>
  <p:clrMapOvr>
    <a:masterClrMapping/>
  </p:clrMapOvr>
  <p:transition>
    <p:strips dir="rd"/>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6806" name="Group 246"/>
          <p:cNvGraphicFramePr>
            <a:graphicFrameLocks noGrp="1"/>
          </p:cNvGraphicFramePr>
          <p:nvPr>
            <p:extLst>
              <p:ext uri="{D42A27DB-BD31-4B8C-83A1-F6EECF244321}">
                <p14:modId xmlns:p14="http://schemas.microsoft.com/office/powerpoint/2010/main" val="2143643852"/>
              </p:ext>
            </p:extLst>
          </p:nvPr>
        </p:nvGraphicFramePr>
        <p:xfrm>
          <a:off x="158424" y="862067"/>
          <a:ext cx="10005484" cy="6026337"/>
        </p:xfrm>
        <a:graphic>
          <a:graphicData uri="http://schemas.openxmlformats.org/drawingml/2006/table">
            <a:tbl>
              <a:tblPr/>
              <a:tblGrid>
                <a:gridCol w="529733"/>
                <a:gridCol w="7998643"/>
                <a:gridCol w="1477108"/>
              </a:tblGrid>
              <a:tr h="396170">
                <a:tc>
                  <a:txBody>
                    <a:bodyPr/>
                    <a:lstStyle>
                      <a:lvl1pPr marL="342900" indent="-342900">
                        <a:spcBef>
                          <a:spcPct val="20000"/>
                        </a:spcBef>
                        <a:tabLst>
                          <a:tab pos="228600" algn="l"/>
                          <a:tab pos="450850" algn="l"/>
                        </a:tabLst>
                        <a:defRPr sz="2800">
                          <a:solidFill>
                            <a:schemeClr val="tx1"/>
                          </a:solidFill>
                          <a:latin typeface="Arial" charset="0"/>
                          <a:cs typeface="Arial" charset="0"/>
                        </a:defRPr>
                      </a:lvl1pPr>
                      <a:lvl2pPr marL="742950" indent="-285750">
                        <a:spcBef>
                          <a:spcPct val="20000"/>
                        </a:spcBef>
                        <a:tabLst>
                          <a:tab pos="228600" algn="l"/>
                          <a:tab pos="450850" algn="l"/>
                        </a:tabLst>
                        <a:defRPr sz="2400">
                          <a:solidFill>
                            <a:schemeClr val="tx1"/>
                          </a:solidFill>
                          <a:latin typeface="Arial" charset="0"/>
                          <a:cs typeface="Arial" charset="0"/>
                        </a:defRPr>
                      </a:lvl2pPr>
                      <a:lvl3pPr marL="1143000" indent="-228600">
                        <a:spcBef>
                          <a:spcPct val="20000"/>
                        </a:spcBef>
                        <a:tabLst>
                          <a:tab pos="228600" algn="l"/>
                          <a:tab pos="450850" algn="l"/>
                        </a:tabLst>
                        <a:defRPr sz="2000">
                          <a:solidFill>
                            <a:schemeClr val="tx1"/>
                          </a:solidFill>
                          <a:latin typeface="Arial" charset="0"/>
                          <a:cs typeface="Arial" charset="0"/>
                        </a:defRPr>
                      </a:lvl3pPr>
                      <a:lvl4pPr marL="1600200" indent="-228600">
                        <a:spcBef>
                          <a:spcPct val="20000"/>
                        </a:spcBef>
                        <a:tabLst>
                          <a:tab pos="228600" algn="l"/>
                          <a:tab pos="450850" algn="l"/>
                        </a:tabLst>
                        <a:defRPr>
                          <a:solidFill>
                            <a:schemeClr val="tx1"/>
                          </a:solidFill>
                          <a:latin typeface="Arial" charset="0"/>
                          <a:cs typeface="Arial" charset="0"/>
                        </a:defRPr>
                      </a:lvl4pPr>
                      <a:lvl5pPr marL="2057400" indent="-228600">
                        <a:spcBef>
                          <a:spcPct val="20000"/>
                        </a:spcBef>
                        <a:tabLst>
                          <a:tab pos="228600" algn="l"/>
                          <a:tab pos="450850" algn="l"/>
                        </a:tabLst>
                        <a:defRPr>
                          <a:solidFill>
                            <a:schemeClr val="tx1"/>
                          </a:solidFill>
                          <a:latin typeface="Arial" charset="0"/>
                          <a:cs typeface="Arial" charset="0"/>
                        </a:defRPr>
                      </a:lvl5pPr>
                      <a:lvl6pPr marL="2514600" indent="-228600" fontAlgn="base">
                        <a:spcBef>
                          <a:spcPct val="20000"/>
                        </a:spcBef>
                        <a:spcAft>
                          <a:spcPct val="0"/>
                        </a:spcAft>
                        <a:tabLst>
                          <a:tab pos="228600" algn="l"/>
                          <a:tab pos="450850" algn="l"/>
                        </a:tabLst>
                        <a:defRPr>
                          <a:solidFill>
                            <a:schemeClr val="tx1"/>
                          </a:solidFill>
                          <a:latin typeface="Arial" charset="0"/>
                          <a:cs typeface="Arial" charset="0"/>
                        </a:defRPr>
                      </a:lvl6pPr>
                      <a:lvl7pPr marL="2971800" indent="-228600" fontAlgn="base">
                        <a:spcBef>
                          <a:spcPct val="20000"/>
                        </a:spcBef>
                        <a:spcAft>
                          <a:spcPct val="0"/>
                        </a:spcAft>
                        <a:tabLst>
                          <a:tab pos="228600" algn="l"/>
                          <a:tab pos="450850" algn="l"/>
                        </a:tabLst>
                        <a:defRPr>
                          <a:solidFill>
                            <a:schemeClr val="tx1"/>
                          </a:solidFill>
                          <a:latin typeface="Arial" charset="0"/>
                          <a:cs typeface="Arial" charset="0"/>
                        </a:defRPr>
                      </a:lvl7pPr>
                      <a:lvl8pPr marL="3429000" indent="-228600" fontAlgn="base">
                        <a:spcBef>
                          <a:spcPct val="20000"/>
                        </a:spcBef>
                        <a:spcAft>
                          <a:spcPct val="0"/>
                        </a:spcAft>
                        <a:tabLst>
                          <a:tab pos="228600" algn="l"/>
                          <a:tab pos="450850" algn="l"/>
                        </a:tabLst>
                        <a:defRPr>
                          <a:solidFill>
                            <a:schemeClr val="tx1"/>
                          </a:solidFill>
                          <a:latin typeface="Arial" charset="0"/>
                          <a:cs typeface="Arial" charset="0"/>
                        </a:defRPr>
                      </a:lvl8pPr>
                      <a:lvl9pPr marL="3886200" indent="-228600" fontAlgn="base">
                        <a:spcBef>
                          <a:spcPct val="20000"/>
                        </a:spcBef>
                        <a:spcAft>
                          <a:spcPct val="0"/>
                        </a:spcAft>
                        <a:tabLst>
                          <a:tab pos="228600" algn="l"/>
                          <a:tab pos="450850" algn="l"/>
                        </a:tabLst>
                        <a:defRPr>
                          <a:solidFill>
                            <a:schemeClr val="tx1"/>
                          </a:solidFill>
                          <a:latin typeface="Arial" charset="0"/>
                          <a:cs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228600" algn="l"/>
                          <a:tab pos="450850" algn="l"/>
                        </a:tabLst>
                      </a:pPr>
                      <a:r>
                        <a:rPr kumimoji="0" lang="pl-PL" altLang="pl-PL" sz="1800" b="1" i="0" u="none" strike="noStrike" cap="none" normalizeH="0" baseline="0" dirty="0" err="1" smtClean="0">
                          <a:ln>
                            <a:noFill/>
                          </a:ln>
                          <a:solidFill>
                            <a:schemeClr val="bg1"/>
                          </a:solidFill>
                          <a:effectLst/>
                          <a:latin typeface="Times New Roman" pitchFamily="18" charset="0"/>
                          <a:cs typeface="Times New Roman" pitchFamily="18" charset="0"/>
                        </a:rPr>
                        <a:t>Lp</a:t>
                      </a:r>
                      <a:endParaRPr kumimoji="0" lang="pl-PL" altLang="pl-PL" sz="1800" b="0" i="0" u="none" strike="noStrike" cap="none" normalizeH="0" baseline="0" dirty="0" smtClean="0">
                        <a:ln>
                          <a:noFill/>
                        </a:ln>
                        <a:solidFill>
                          <a:schemeClr val="bg1"/>
                        </a:solidFill>
                        <a:effectLst/>
                        <a:latin typeface="Arial" charset="0"/>
                        <a:cs typeface="Arial" charset="0"/>
                      </a:endParaRPr>
                    </a:p>
                  </a:txBody>
                  <a:tcPr marL="121920" marR="121920"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marL="342900" indent="-342900">
                        <a:spcBef>
                          <a:spcPct val="20000"/>
                        </a:spcBef>
                        <a:tabLst>
                          <a:tab pos="228600" algn="l"/>
                          <a:tab pos="450850" algn="l"/>
                        </a:tabLst>
                        <a:defRPr sz="2800">
                          <a:solidFill>
                            <a:schemeClr val="tx1"/>
                          </a:solidFill>
                          <a:latin typeface="Arial" charset="0"/>
                          <a:cs typeface="Arial" charset="0"/>
                        </a:defRPr>
                      </a:lvl1pPr>
                      <a:lvl2pPr marL="742950" indent="-285750">
                        <a:spcBef>
                          <a:spcPct val="20000"/>
                        </a:spcBef>
                        <a:tabLst>
                          <a:tab pos="228600" algn="l"/>
                          <a:tab pos="450850" algn="l"/>
                        </a:tabLst>
                        <a:defRPr sz="2400">
                          <a:solidFill>
                            <a:schemeClr val="tx1"/>
                          </a:solidFill>
                          <a:latin typeface="Arial" charset="0"/>
                          <a:cs typeface="Arial" charset="0"/>
                        </a:defRPr>
                      </a:lvl2pPr>
                      <a:lvl3pPr marL="1143000" indent="-228600">
                        <a:spcBef>
                          <a:spcPct val="20000"/>
                        </a:spcBef>
                        <a:tabLst>
                          <a:tab pos="228600" algn="l"/>
                          <a:tab pos="450850" algn="l"/>
                        </a:tabLst>
                        <a:defRPr sz="2000">
                          <a:solidFill>
                            <a:schemeClr val="tx1"/>
                          </a:solidFill>
                          <a:latin typeface="Arial" charset="0"/>
                          <a:cs typeface="Arial" charset="0"/>
                        </a:defRPr>
                      </a:lvl3pPr>
                      <a:lvl4pPr marL="1600200" indent="-228600">
                        <a:spcBef>
                          <a:spcPct val="20000"/>
                        </a:spcBef>
                        <a:tabLst>
                          <a:tab pos="228600" algn="l"/>
                          <a:tab pos="450850" algn="l"/>
                        </a:tabLst>
                        <a:defRPr>
                          <a:solidFill>
                            <a:schemeClr val="tx1"/>
                          </a:solidFill>
                          <a:latin typeface="Arial" charset="0"/>
                          <a:cs typeface="Arial" charset="0"/>
                        </a:defRPr>
                      </a:lvl4pPr>
                      <a:lvl5pPr marL="2057400" indent="-228600">
                        <a:spcBef>
                          <a:spcPct val="20000"/>
                        </a:spcBef>
                        <a:tabLst>
                          <a:tab pos="228600" algn="l"/>
                          <a:tab pos="450850" algn="l"/>
                        </a:tabLst>
                        <a:defRPr>
                          <a:solidFill>
                            <a:schemeClr val="tx1"/>
                          </a:solidFill>
                          <a:latin typeface="Arial" charset="0"/>
                          <a:cs typeface="Arial" charset="0"/>
                        </a:defRPr>
                      </a:lvl5pPr>
                      <a:lvl6pPr marL="2514600" indent="-228600" fontAlgn="base">
                        <a:spcBef>
                          <a:spcPct val="20000"/>
                        </a:spcBef>
                        <a:spcAft>
                          <a:spcPct val="0"/>
                        </a:spcAft>
                        <a:tabLst>
                          <a:tab pos="228600" algn="l"/>
                          <a:tab pos="450850" algn="l"/>
                        </a:tabLst>
                        <a:defRPr>
                          <a:solidFill>
                            <a:schemeClr val="tx1"/>
                          </a:solidFill>
                          <a:latin typeface="Arial" charset="0"/>
                          <a:cs typeface="Arial" charset="0"/>
                        </a:defRPr>
                      </a:lvl6pPr>
                      <a:lvl7pPr marL="2971800" indent="-228600" fontAlgn="base">
                        <a:spcBef>
                          <a:spcPct val="20000"/>
                        </a:spcBef>
                        <a:spcAft>
                          <a:spcPct val="0"/>
                        </a:spcAft>
                        <a:tabLst>
                          <a:tab pos="228600" algn="l"/>
                          <a:tab pos="450850" algn="l"/>
                        </a:tabLst>
                        <a:defRPr>
                          <a:solidFill>
                            <a:schemeClr val="tx1"/>
                          </a:solidFill>
                          <a:latin typeface="Arial" charset="0"/>
                          <a:cs typeface="Arial" charset="0"/>
                        </a:defRPr>
                      </a:lvl7pPr>
                      <a:lvl8pPr marL="3429000" indent="-228600" fontAlgn="base">
                        <a:spcBef>
                          <a:spcPct val="20000"/>
                        </a:spcBef>
                        <a:spcAft>
                          <a:spcPct val="0"/>
                        </a:spcAft>
                        <a:tabLst>
                          <a:tab pos="228600" algn="l"/>
                          <a:tab pos="450850" algn="l"/>
                        </a:tabLst>
                        <a:defRPr>
                          <a:solidFill>
                            <a:schemeClr val="tx1"/>
                          </a:solidFill>
                          <a:latin typeface="Arial" charset="0"/>
                          <a:cs typeface="Arial" charset="0"/>
                        </a:defRPr>
                      </a:lvl8pPr>
                      <a:lvl9pPr marL="3886200" indent="-228600" fontAlgn="base">
                        <a:spcBef>
                          <a:spcPct val="20000"/>
                        </a:spcBef>
                        <a:spcAft>
                          <a:spcPct val="0"/>
                        </a:spcAft>
                        <a:tabLst>
                          <a:tab pos="228600" algn="l"/>
                          <a:tab pos="450850" algn="l"/>
                        </a:tabLst>
                        <a:defRPr>
                          <a:solidFill>
                            <a:schemeClr val="tx1"/>
                          </a:solidFill>
                          <a:latin typeface="Arial" charset="0"/>
                          <a:cs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228600" algn="l"/>
                          <a:tab pos="450850" algn="l"/>
                        </a:tabLst>
                      </a:pPr>
                      <a:r>
                        <a:rPr kumimoji="0" lang="pl-PL" altLang="pl-PL" sz="1800" b="1" i="0" u="none" strike="noStrike" cap="none" normalizeH="0" baseline="0" smtClean="0">
                          <a:ln>
                            <a:noFill/>
                          </a:ln>
                          <a:solidFill>
                            <a:schemeClr val="bg1"/>
                          </a:solidFill>
                          <a:effectLst/>
                          <a:latin typeface="Times New Roman" pitchFamily="18" charset="0"/>
                          <a:cs typeface="Times New Roman" pitchFamily="18" charset="0"/>
                        </a:rPr>
                        <a:t>Składniki listy płac</a:t>
                      </a:r>
                      <a:endParaRPr kumimoji="0" lang="pl-PL" altLang="pl-PL" sz="1800" b="0" i="0" u="none" strike="noStrike" cap="none" normalizeH="0" baseline="0" smtClean="0">
                        <a:ln>
                          <a:noFill/>
                        </a:ln>
                        <a:solidFill>
                          <a:schemeClr val="bg1"/>
                        </a:solidFill>
                        <a:effectLst/>
                        <a:latin typeface="Arial" charset="0"/>
                        <a:cs typeface="Arial" charset="0"/>
                      </a:endParaRPr>
                    </a:p>
                  </a:txBody>
                  <a:tcPr marL="121920" marR="121920"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marL="342900" indent="-342900">
                        <a:spcBef>
                          <a:spcPct val="20000"/>
                        </a:spcBef>
                        <a:tabLst>
                          <a:tab pos="228600" algn="l"/>
                          <a:tab pos="450850" algn="l"/>
                        </a:tabLst>
                        <a:defRPr sz="2800">
                          <a:solidFill>
                            <a:schemeClr val="tx1"/>
                          </a:solidFill>
                          <a:latin typeface="Arial" charset="0"/>
                          <a:cs typeface="Arial" charset="0"/>
                        </a:defRPr>
                      </a:lvl1pPr>
                      <a:lvl2pPr marL="742950" indent="-285750">
                        <a:spcBef>
                          <a:spcPct val="20000"/>
                        </a:spcBef>
                        <a:tabLst>
                          <a:tab pos="228600" algn="l"/>
                          <a:tab pos="450850" algn="l"/>
                        </a:tabLst>
                        <a:defRPr sz="2400">
                          <a:solidFill>
                            <a:schemeClr val="tx1"/>
                          </a:solidFill>
                          <a:latin typeface="Arial" charset="0"/>
                          <a:cs typeface="Arial" charset="0"/>
                        </a:defRPr>
                      </a:lvl2pPr>
                      <a:lvl3pPr marL="1143000" indent="-228600">
                        <a:spcBef>
                          <a:spcPct val="20000"/>
                        </a:spcBef>
                        <a:tabLst>
                          <a:tab pos="228600" algn="l"/>
                          <a:tab pos="450850" algn="l"/>
                        </a:tabLst>
                        <a:defRPr sz="2000">
                          <a:solidFill>
                            <a:schemeClr val="tx1"/>
                          </a:solidFill>
                          <a:latin typeface="Arial" charset="0"/>
                          <a:cs typeface="Arial" charset="0"/>
                        </a:defRPr>
                      </a:lvl3pPr>
                      <a:lvl4pPr marL="1600200" indent="-228600">
                        <a:spcBef>
                          <a:spcPct val="20000"/>
                        </a:spcBef>
                        <a:tabLst>
                          <a:tab pos="228600" algn="l"/>
                          <a:tab pos="450850" algn="l"/>
                        </a:tabLst>
                        <a:defRPr>
                          <a:solidFill>
                            <a:schemeClr val="tx1"/>
                          </a:solidFill>
                          <a:latin typeface="Arial" charset="0"/>
                          <a:cs typeface="Arial" charset="0"/>
                        </a:defRPr>
                      </a:lvl4pPr>
                      <a:lvl5pPr marL="2057400" indent="-228600">
                        <a:spcBef>
                          <a:spcPct val="20000"/>
                        </a:spcBef>
                        <a:tabLst>
                          <a:tab pos="228600" algn="l"/>
                          <a:tab pos="450850" algn="l"/>
                        </a:tabLst>
                        <a:defRPr>
                          <a:solidFill>
                            <a:schemeClr val="tx1"/>
                          </a:solidFill>
                          <a:latin typeface="Arial" charset="0"/>
                          <a:cs typeface="Arial" charset="0"/>
                        </a:defRPr>
                      </a:lvl5pPr>
                      <a:lvl6pPr marL="2514600" indent="-228600" fontAlgn="base">
                        <a:spcBef>
                          <a:spcPct val="20000"/>
                        </a:spcBef>
                        <a:spcAft>
                          <a:spcPct val="0"/>
                        </a:spcAft>
                        <a:tabLst>
                          <a:tab pos="228600" algn="l"/>
                          <a:tab pos="450850" algn="l"/>
                        </a:tabLst>
                        <a:defRPr>
                          <a:solidFill>
                            <a:schemeClr val="tx1"/>
                          </a:solidFill>
                          <a:latin typeface="Arial" charset="0"/>
                          <a:cs typeface="Arial" charset="0"/>
                        </a:defRPr>
                      </a:lvl6pPr>
                      <a:lvl7pPr marL="2971800" indent="-228600" fontAlgn="base">
                        <a:spcBef>
                          <a:spcPct val="20000"/>
                        </a:spcBef>
                        <a:spcAft>
                          <a:spcPct val="0"/>
                        </a:spcAft>
                        <a:tabLst>
                          <a:tab pos="228600" algn="l"/>
                          <a:tab pos="450850" algn="l"/>
                        </a:tabLst>
                        <a:defRPr>
                          <a:solidFill>
                            <a:schemeClr val="tx1"/>
                          </a:solidFill>
                          <a:latin typeface="Arial" charset="0"/>
                          <a:cs typeface="Arial" charset="0"/>
                        </a:defRPr>
                      </a:lvl7pPr>
                      <a:lvl8pPr marL="3429000" indent="-228600" fontAlgn="base">
                        <a:spcBef>
                          <a:spcPct val="20000"/>
                        </a:spcBef>
                        <a:spcAft>
                          <a:spcPct val="0"/>
                        </a:spcAft>
                        <a:tabLst>
                          <a:tab pos="228600" algn="l"/>
                          <a:tab pos="450850" algn="l"/>
                        </a:tabLst>
                        <a:defRPr>
                          <a:solidFill>
                            <a:schemeClr val="tx1"/>
                          </a:solidFill>
                          <a:latin typeface="Arial" charset="0"/>
                          <a:cs typeface="Arial" charset="0"/>
                        </a:defRPr>
                      </a:lvl8pPr>
                      <a:lvl9pPr marL="3886200" indent="-228600" fontAlgn="base">
                        <a:spcBef>
                          <a:spcPct val="20000"/>
                        </a:spcBef>
                        <a:spcAft>
                          <a:spcPct val="0"/>
                        </a:spcAft>
                        <a:tabLst>
                          <a:tab pos="228600" algn="l"/>
                          <a:tab pos="450850" algn="l"/>
                        </a:tabLst>
                        <a:defRPr>
                          <a:solidFill>
                            <a:schemeClr val="tx1"/>
                          </a:solidFill>
                          <a:latin typeface="Arial" charset="0"/>
                          <a:cs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228600" algn="l"/>
                          <a:tab pos="450850" algn="l"/>
                        </a:tabLst>
                      </a:pPr>
                      <a:r>
                        <a:rPr kumimoji="0" lang="pl-PL" altLang="pl-PL" sz="1600" b="1" i="0" u="none" strike="noStrike" cap="none" normalizeH="0" baseline="0" dirty="0" smtClean="0">
                          <a:ln>
                            <a:noFill/>
                          </a:ln>
                          <a:solidFill>
                            <a:schemeClr val="bg1"/>
                          </a:solidFill>
                          <a:effectLst/>
                          <a:latin typeface="Times New Roman" pitchFamily="18" charset="0"/>
                          <a:cs typeface="Times New Roman" pitchFamily="18" charset="0"/>
                        </a:rPr>
                        <a:t>Suma</a:t>
                      </a:r>
                      <a:endParaRPr kumimoji="0" lang="pl-PL" altLang="pl-PL" sz="1600" b="0" i="0" u="none" strike="noStrike" cap="none" normalizeH="0" baseline="0" dirty="0" smtClean="0">
                        <a:ln>
                          <a:noFill/>
                        </a:ln>
                        <a:solidFill>
                          <a:schemeClr val="bg1"/>
                        </a:solidFill>
                        <a:effectLst/>
                        <a:latin typeface="Arial" charset="0"/>
                        <a:cs typeface="Arial" charset="0"/>
                      </a:endParaRPr>
                    </a:p>
                  </a:txBody>
                  <a:tcPr marL="121920" marR="121920"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r>
              <a:tr h="396263">
                <a:tc>
                  <a:txBody>
                    <a:bodyPr/>
                    <a:lstStyle>
                      <a:lvl1pPr marL="342900" indent="-342900">
                        <a:spcBef>
                          <a:spcPct val="20000"/>
                        </a:spcBef>
                        <a:defRPr sz="2800">
                          <a:solidFill>
                            <a:schemeClr val="tx1"/>
                          </a:solidFill>
                          <a:latin typeface="Arial" charset="0"/>
                          <a:cs typeface="Arial" charset="0"/>
                        </a:defRPr>
                      </a:lvl1pPr>
                      <a:lvl2pPr marL="742950" indent="-285750">
                        <a:spcBef>
                          <a:spcPct val="20000"/>
                        </a:spcBef>
                        <a:defRPr sz="2400">
                          <a:solidFill>
                            <a:schemeClr val="tx1"/>
                          </a:solidFill>
                          <a:latin typeface="Arial" charset="0"/>
                          <a:cs typeface="Arial" charset="0"/>
                        </a:defRPr>
                      </a:lvl2pPr>
                      <a:lvl3pPr marL="1143000" indent="-228600">
                        <a:spcBef>
                          <a:spcPct val="20000"/>
                        </a:spcBef>
                        <a:defRPr sz="2000">
                          <a:solidFill>
                            <a:schemeClr val="tx1"/>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fontAlgn="base">
                        <a:spcBef>
                          <a:spcPct val="20000"/>
                        </a:spcBef>
                        <a:spcAft>
                          <a:spcPct val="0"/>
                        </a:spcAft>
                        <a:defRPr>
                          <a:solidFill>
                            <a:schemeClr val="tx1"/>
                          </a:solidFill>
                          <a:latin typeface="Arial" charset="0"/>
                          <a:cs typeface="Arial" charset="0"/>
                        </a:defRPr>
                      </a:lvl6pPr>
                      <a:lvl7pPr marL="2971800" indent="-228600" fontAlgn="base">
                        <a:spcBef>
                          <a:spcPct val="20000"/>
                        </a:spcBef>
                        <a:spcAft>
                          <a:spcPct val="0"/>
                        </a:spcAft>
                        <a:defRPr>
                          <a:solidFill>
                            <a:schemeClr val="tx1"/>
                          </a:solidFill>
                          <a:latin typeface="Arial" charset="0"/>
                          <a:cs typeface="Arial" charset="0"/>
                        </a:defRPr>
                      </a:lvl7pPr>
                      <a:lvl8pPr marL="3429000" indent="-228600" fontAlgn="base">
                        <a:spcBef>
                          <a:spcPct val="20000"/>
                        </a:spcBef>
                        <a:spcAft>
                          <a:spcPct val="0"/>
                        </a:spcAft>
                        <a:defRPr>
                          <a:solidFill>
                            <a:schemeClr val="tx1"/>
                          </a:solidFill>
                          <a:latin typeface="Arial" charset="0"/>
                          <a:cs typeface="Arial" charset="0"/>
                        </a:defRPr>
                      </a:lvl8pPr>
                      <a:lvl9pPr marL="3886200" indent="-228600" fontAlgn="base">
                        <a:spcBef>
                          <a:spcPct val="20000"/>
                        </a:spcBef>
                        <a:spcAft>
                          <a:spcPct val="0"/>
                        </a:spcAft>
                        <a:defRPr>
                          <a:solidFill>
                            <a:schemeClr val="tx1"/>
                          </a:solidFill>
                          <a:latin typeface="Arial" charset="0"/>
                          <a:cs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altLang="pl-PL" sz="1800" b="0" i="0" u="none" strike="noStrike" cap="none" normalizeH="0" baseline="0" smtClean="0">
                          <a:ln>
                            <a:noFill/>
                          </a:ln>
                          <a:solidFill>
                            <a:schemeClr val="bg1"/>
                          </a:solidFill>
                          <a:effectLst/>
                          <a:latin typeface="Times New Roman" pitchFamily="18" charset="0"/>
                          <a:cs typeface="Times New Roman" pitchFamily="18" charset="0"/>
                        </a:rPr>
                        <a:t>1.</a:t>
                      </a:r>
                      <a:endParaRPr kumimoji="0" lang="pl-PL" altLang="pl-PL" sz="1800" b="0" i="0" u="none" strike="noStrike" cap="none" normalizeH="0" baseline="0" smtClean="0">
                        <a:ln>
                          <a:noFill/>
                        </a:ln>
                        <a:solidFill>
                          <a:schemeClr val="bg1"/>
                        </a:solidFill>
                        <a:effectLst/>
                        <a:latin typeface="Arial" charset="0"/>
                        <a:cs typeface="Arial" charset="0"/>
                      </a:endParaRPr>
                    </a:p>
                  </a:txBody>
                  <a:tcPr marL="121920" marR="121920"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marL="342900" indent="-161925">
                        <a:spcBef>
                          <a:spcPct val="20000"/>
                        </a:spcBef>
                        <a:tabLst>
                          <a:tab pos="228600" algn="l"/>
                          <a:tab pos="450850" algn="l"/>
                        </a:tabLst>
                        <a:defRPr sz="2800">
                          <a:solidFill>
                            <a:schemeClr val="tx1"/>
                          </a:solidFill>
                          <a:latin typeface="Arial" charset="0"/>
                          <a:cs typeface="Arial" charset="0"/>
                        </a:defRPr>
                      </a:lvl1pPr>
                      <a:lvl2pPr marL="742950" indent="-285750">
                        <a:spcBef>
                          <a:spcPct val="20000"/>
                        </a:spcBef>
                        <a:tabLst>
                          <a:tab pos="228600" algn="l"/>
                          <a:tab pos="450850" algn="l"/>
                        </a:tabLst>
                        <a:defRPr sz="2400">
                          <a:solidFill>
                            <a:schemeClr val="tx1"/>
                          </a:solidFill>
                          <a:latin typeface="Arial" charset="0"/>
                          <a:cs typeface="Arial" charset="0"/>
                        </a:defRPr>
                      </a:lvl2pPr>
                      <a:lvl3pPr marL="1143000" indent="-228600">
                        <a:spcBef>
                          <a:spcPct val="20000"/>
                        </a:spcBef>
                        <a:tabLst>
                          <a:tab pos="228600" algn="l"/>
                          <a:tab pos="450850" algn="l"/>
                        </a:tabLst>
                        <a:defRPr sz="2000">
                          <a:solidFill>
                            <a:schemeClr val="tx1"/>
                          </a:solidFill>
                          <a:latin typeface="Arial" charset="0"/>
                          <a:cs typeface="Arial" charset="0"/>
                        </a:defRPr>
                      </a:lvl3pPr>
                      <a:lvl4pPr marL="1600200" indent="-228600">
                        <a:spcBef>
                          <a:spcPct val="20000"/>
                        </a:spcBef>
                        <a:tabLst>
                          <a:tab pos="228600" algn="l"/>
                          <a:tab pos="450850" algn="l"/>
                        </a:tabLst>
                        <a:defRPr>
                          <a:solidFill>
                            <a:schemeClr val="tx1"/>
                          </a:solidFill>
                          <a:latin typeface="Arial" charset="0"/>
                          <a:cs typeface="Arial" charset="0"/>
                        </a:defRPr>
                      </a:lvl4pPr>
                      <a:lvl5pPr marL="2057400" indent="-228600">
                        <a:spcBef>
                          <a:spcPct val="20000"/>
                        </a:spcBef>
                        <a:tabLst>
                          <a:tab pos="228600" algn="l"/>
                          <a:tab pos="450850" algn="l"/>
                        </a:tabLst>
                        <a:defRPr>
                          <a:solidFill>
                            <a:schemeClr val="tx1"/>
                          </a:solidFill>
                          <a:latin typeface="Arial" charset="0"/>
                          <a:cs typeface="Arial" charset="0"/>
                        </a:defRPr>
                      </a:lvl5pPr>
                      <a:lvl6pPr marL="2514600" indent="-228600" fontAlgn="base">
                        <a:spcBef>
                          <a:spcPct val="20000"/>
                        </a:spcBef>
                        <a:spcAft>
                          <a:spcPct val="0"/>
                        </a:spcAft>
                        <a:tabLst>
                          <a:tab pos="228600" algn="l"/>
                          <a:tab pos="450850" algn="l"/>
                        </a:tabLst>
                        <a:defRPr>
                          <a:solidFill>
                            <a:schemeClr val="tx1"/>
                          </a:solidFill>
                          <a:latin typeface="Arial" charset="0"/>
                          <a:cs typeface="Arial" charset="0"/>
                        </a:defRPr>
                      </a:lvl6pPr>
                      <a:lvl7pPr marL="2971800" indent="-228600" fontAlgn="base">
                        <a:spcBef>
                          <a:spcPct val="20000"/>
                        </a:spcBef>
                        <a:spcAft>
                          <a:spcPct val="0"/>
                        </a:spcAft>
                        <a:tabLst>
                          <a:tab pos="228600" algn="l"/>
                          <a:tab pos="450850" algn="l"/>
                        </a:tabLst>
                        <a:defRPr>
                          <a:solidFill>
                            <a:schemeClr val="tx1"/>
                          </a:solidFill>
                          <a:latin typeface="Arial" charset="0"/>
                          <a:cs typeface="Arial" charset="0"/>
                        </a:defRPr>
                      </a:lvl7pPr>
                      <a:lvl8pPr marL="3429000" indent="-228600" fontAlgn="base">
                        <a:spcBef>
                          <a:spcPct val="20000"/>
                        </a:spcBef>
                        <a:spcAft>
                          <a:spcPct val="0"/>
                        </a:spcAft>
                        <a:tabLst>
                          <a:tab pos="228600" algn="l"/>
                          <a:tab pos="450850" algn="l"/>
                        </a:tabLst>
                        <a:defRPr>
                          <a:solidFill>
                            <a:schemeClr val="tx1"/>
                          </a:solidFill>
                          <a:latin typeface="Arial" charset="0"/>
                          <a:cs typeface="Arial" charset="0"/>
                        </a:defRPr>
                      </a:lvl8pPr>
                      <a:lvl9pPr marL="3886200" indent="-228600" fontAlgn="base">
                        <a:spcBef>
                          <a:spcPct val="20000"/>
                        </a:spcBef>
                        <a:spcAft>
                          <a:spcPct val="0"/>
                        </a:spcAft>
                        <a:tabLst>
                          <a:tab pos="228600" algn="l"/>
                          <a:tab pos="450850" algn="l"/>
                        </a:tabLst>
                        <a:defRPr>
                          <a:solidFill>
                            <a:schemeClr val="tx1"/>
                          </a:solidFill>
                          <a:latin typeface="Arial" charset="0"/>
                          <a:cs typeface="Arial" charset="0"/>
                        </a:defRPr>
                      </a:lvl9pPr>
                    </a:lstStyle>
                    <a:p>
                      <a:pPr marL="342900" marR="0" lvl="0" indent="-161925" algn="just" defTabSz="914400" rtl="0" eaLnBrk="1" fontAlgn="base" latinLnBrk="0" hangingPunct="1">
                        <a:lnSpc>
                          <a:spcPct val="100000"/>
                        </a:lnSpc>
                        <a:spcBef>
                          <a:spcPct val="0"/>
                        </a:spcBef>
                        <a:spcAft>
                          <a:spcPct val="0"/>
                        </a:spcAft>
                        <a:buClrTx/>
                        <a:buSzTx/>
                        <a:buFontTx/>
                        <a:buNone/>
                        <a:tabLst>
                          <a:tab pos="228600" algn="l"/>
                          <a:tab pos="450850" algn="l"/>
                        </a:tabLst>
                      </a:pPr>
                      <a:r>
                        <a:rPr kumimoji="0" lang="pl-PL" altLang="pl-PL" sz="1800" b="0" i="0" u="none" strike="noStrike" cap="none" normalizeH="0" baseline="0" dirty="0" smtClean="0">
                          <a:ln>
                            <a:noFill/>
                          </a:ln>
                          <a:solidFill>
                            <a:schemeClr val="bg1"/>
                          </a:solidFill>
                          <a:effectLst/>
                          <a:latin typeface="Times New Roman" pitchFamily="18" charset="0"/>
                          <a:cs typeface="Times New Roman" pitchFamily="18" charset="0"/>
                        </a:rPr>
                        <a:t>Wynagrodzenie brutto </a:t>
                      </a:r>
                    </a:p>
                    <a:p>
                      <a:pPr marL="342900" marR="0" lvl="0" indent="-161925" algn="just" defTabSz="914400" rtl="0" eaLnBrk="0" fontAlgn="base" latinLnBrk="0" hangingPunct="0">
                        <a:lnSpc>
                          <a:spcPct val="100000"/>
                        </a:lnSpc>
                        <a:spcBef>
                          <a:spcPct val="0"/>
                        </a:spcBef>
                        <a:spcAft>
                          <a:spcPct val="0"/>
                        </a:spcAft>
                        <a:buClrTx/>
                        <a:buSzTx/>
                        <a:buFontTx/>
                        <a:buNone/>
                        <a:tabLst>
                          <a:tab pos="228600" algn="l"/>
                          <a:tab pos="450850" algn="l"/>
                        </a:tabLst>
                      </a:pPr>
                      <a:r>
                        <a:rPr kumimoji="0" lang="pl-PL" altLang="pl-PL" sz="1800" b="0" i="0" u="none" strike="noStrike" cap="none" normalizeH="0" baseline="0" dirty="0" smtClean="0">
                          <a:ln>
                            <a:noFill/>
                          </a:ln>
                          <a:solidFill>
                            <a:schemeClr val="bg1"/>
                          </a:solidFill>
                          <a:effectLst/>
                          <a:latin typeface="Times New Roman" pitchFamily="18" charset="0"/>
                          <a:cs typeface="Times New Roman" pitchFamily="18" charset="0"/>
                        </a:rPr>
                        <a:t>(płaca zasadnicza + dodatek stażowy 2 700 + 300) </a:t>
                      </a:r>
                      <a:endParaRPr kumimoji="0" lang="pl-PL" altLang="pl-PL" sz="1800" b="0" i="0" u="none" strike="noStrike" cap="none" normalizeH="0" baseline="0" dirty="0" smtClean="0">
                        <a:ln>
                          <a:noFill/>
                        </a:ln>
                        <a:solidFill>
                          <a:schemeClr val="bg1"/>
                        </a:solidFill>
                        <a:effectLst/>
                        <a:latin typeface="Arial" charset="0"/>
                        <a:cs typeface="Arial" charset="0"/>
                      </a:endParaRPr>
                    </a:p>
                  </a:txBody>
                  <a:tcPr marL="121920" marR="121920"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marL="342900" indent="-161925">
                        <a:spcBef>
                          <a:spcPct val="20000"/>
                        </a:spcBef>
                        <a:tabLst>
                          <a:tab pos="228600" algn="l"/>
                          <a:tab pos="450850" algn="l"/>
                        </a:tabLst>
                        <a:defRPr sz="2800">
                          <a:solidFill>
                            <a:schemeClr val="tx1"/>
                          </a:solidFill>
                          <a:latin typeface="Arial" charset="0"/>
                          <a:cs typeface="Arial" charset="0"/>
                        </a:defRPr>
                      </a:lvl1pPr>
                      <a:lvl2pPr marL="742950" indent="-285750">
                        <a:spcBef>
                          <a:spcPct val="20000"/>
                        </a:spcBef>
                        <a:tabLst>
                          <a:tab pos="228600" algn="l"/>
                          <a:tab pos="450850" algn="l"/>
                        </a:tabLst>
                        <a:defRPr sz="2400">
                          <a:solidFill>
                            <a:schemeClr val="tx1"/>
                          </a:solidFill>
                          <a:latin typeface="Arial" charset="0"/>
                          <a:cs typeface="Arial" charset="0"/>
                        </a:defRPr>
                      </a:lvl2pPr>
                      <a:lvl3pPr marL="1143000" indent="-228600">
                        <a:spcBef>
                          <a:spcPct val="20000"/>
                        </a:spcBef>
                        <a:tabLst>
                          <a:tab pos="228600" algn="l"/>
                          <a:tab pos="450850" algn="l"/>
                        </a:tabLst>
                        <a:defRPr sz="2000">
                          <a:solidFill>
                            <a:schemeClr val="tx1"/>
                          </a:solidFill>
                          <a:latin typeface="Arial" charset="0"/>
                          <a:cs typeface="Arial" charset="0"/>
                        </a:defRPr>
                      </a:lvl3pPr>
                      <a:lvl4pPr marL="1600200" indent="-228600">
                        <a:spcBef>
                          <a:spcPct val="20000"/>
                        </a:spcBef>
                        <a:tabLst>
                          <a:tab pos="228600" algn="l"/>
                          <a:tab pos="450850" algn="l"/>
                        </a:tabLst>
                        <a:defRPr>
                          <a:solidFill>
                            <a:schemeClr val="tx1"/>
                          </a:solidFill>
                          <a:latin typeface="Arial" charset="0"/>
                          <a:cs typeface="Arial" charset="0"/>
                        </a:defRPr>
                      </a:lvl4pPr>
                      <a:lvl5pPr marL="2057400" indent="-228600">
                        <a:spcBef>
                          <a:spcPct val="20000"/>
                        </a:spcBef>
                        <a:tabLst>
                          <a:tab pos="228600" algn="l"/>
                          <a:tab pos="450850" algn="l"/>
                        </a:tabLst>
                        <a:defRPr>
                          <a:solidFill>
                            <a:schemeClr val="tx1"/>
                          </a:solidFill>
                          <a:latin typeface="Arial" charset="0"/>
                          <a:cs typeface="Arial" charset="0"/>
                        </a:defRPr>
                      </a:lvl5pPr>
                      <a:lvl6pPr marL="2514600" indent="-228600" fontAlgn="base">
                        <a:spcBef>
                          <a:spcPct val="20000"/>
                        </a:spcBef>
                        <a:spcAft>
                          <a:spcPct val="0"/>
                        </a:spcAft>
                        <a:tabLst>
                          <a:tab pos="228600" algn="l"/>
                          <a:tab pos="450850" algn="l"/>
                        </a:tabLst>
                        <a:defRPr>
                          <a:solidFill>
                            <a:schemeClr val="tx1"/>
                          </a:solidFill>
                          <a:latin typeface="Arial" charset="0"/>
                          <a:cs typeface="Arial" charset="0"/>
                        </a:defRPr>
                      </a:lvl6pPr>
                      <a:lvl7pPr marL="2971800" indent="-228600" fontAlgn="base">
                        <a:spcBef>
                          <a:spcPct val="20000"/>
                        </a:spcBef>
                        <a:spcAft>
                          <a:spcPct val="0"/>
                        </a:spcAft>
                        <a:tabLst>
                          <a:tab pos="228600" algn="l"/>
                          <a:tab pos="450850" algn="l"/>
                        </a:tabLst>
                        <a:defRPr>
                          <a:solidFill>
                            <a:schemeClr val="tx1"/>
                          </a:solidFill>
                          <a:latin typeface="Arial" charset="0"/>
                          <a:cs typeface="Arial" charset="0"/>
                        </a:defRPr>
                      </a:lvl7pPr>
                      <a:lvl8pPr marL="3429000" indent="-228600" fontAlgn="base">
                        <a:spcBef>
                          <a:spcPct val="20000"/>
                        </a:spcBef>
                        <a:spcAft>
                          <a:spcPct val="0"/>
                        </a:spcAft>
                        <a:tabLst>
                          <a:tab pos="228600" algn="l"/>
                          <a:tab pos="450850" algn="l"/>
                        </a:tabLst>
                        <a:defRPr>
                          <a:solidFill>
                            <a:schemeClr val="tx1"/>
                          </a:solidFill>
                          <a:latin typeface="Arial" charset="0"/>
                          <a:cs typeface="Arial" charset="0"/>
                        </a:defRPr>
                      </a:lvl8pPr>
                      <a:lvl9pPr marL="3886200" indent="-228600" fontAlgn="base">
                        <a:spcBef>
                          <a:spcPct val="20000"/>
                        </a:spcBef>
                        <a:spcAft>
                          <a:spcPct val="0"/>
                        </a:spcAft>
                        <a:tabLst>
                          <a:tab pos="228600" algn="l"/>
                          <a:tab pos="450850" algn="l"/>
                        </a:tabLst>
                        <a:defRPr>
                          <a:solidFill>
                            <a:schemeClr val="tx1"/>
                          </a:solidFill>
                          <a:latin typeface="Arial" charset="0"/>
                          <a:cs typeface="Arial" charset="0"/>
                        </a:defRPr>
                      </a:lvl9pPr>
                    </a:lstStyle>
                    <a:p>
                      <a:pPr marL="342900" marR="0" lvl="0" indent="-161925" algn="r" defTabSz="914400" rtl="0" eaLnBrk="1" fontAlgn="base" latinLnBrk="0" hangingPunct="1">
                        <a:lnSpc>
                          <a:spcPct val="100000"/>
                        </a:lnSpc>
                        <a:spcBef>
                          <a:spcPct val="0"/>
                        </a:spcBef>
                        <a:spcAft>
                          <a:spcPct val="0"/>
                        </a:spcAft>
                        <a:buClrTx/>
                        <a:buSzTx/>
                        <a:buFontTx/>
                        <a:buNone/>
                        <a:tabLst>
                          <a:tab pos="228600" algn="l"/>
                          <a:tab pos="450850" algn="l"/>
                        </a:tabLst>
                      </a:pPr>
                      <a:r>
                        <a:rPr kumimoji="0" lang="pl-PL" altLang="pl-PL" sz="1800" b="0" i="0" u="none" strike="noStrike" cap="none" normalizeH="0" baseline="0" smtClean="0">
                          <a:ln>
                            <a:noFill/>
                          </a:ln>
                          <a:solidFill>
                            <a:schemeClr val="bg1"/>
                          </a:solidFill>
                          <a:effectLst/>
                          <a:latin typeface="Times New Roman" pitchFamily="18" charset="0"/>
                          <a:cs typeface="Times New Roman" pitchFamily="18" charset="0"/>
                        </a:rPr>
                        <a:t>3 000,00</a:t>
                      </a:r>
                      <a:endParaRPr kumimoji="0" lang="pl-PL" altLang="pl-PL" sz="1800" b="0" i="0" u="none" strike="noStrike" cap="none" normalizeH="0" baseline="0" smtClean="0">
                        <a:ln>
                          <a:noFill/>
                        </a:ln>
                        <a:solidFill>
                          <a:schemeClr val="bg1"/>
                        </a:solidFill>
                        <a:effectLst/>
                        <a:latin typeface="Arial" charset="0"/>
                        <a:cs typeface="Arial" charset="0"/>
                      </a:endParaRPr>
                    </a:p>
                  </a:txBody>
                  <a:tcPr marL="121920" marR="121920"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r>
              <a:tr h="384197">
                <a:tc>
                  <a:txBody>
                    <a:bodyPr/>
                    <a:lstStyle>
                      <a:lvl1pPr marL="342900" indent="-342900">
                        <a:spcBef>
                          <a:spcPct val="20000"/>
                        </a:spcBef>
                        <a:defRPr sz="2800">
                          <a:solidFill>
                            <a:schemeClr val="tx1"/>
                          </a:solidFill>
                          <a:latin typeface="Arial" charset="0"/>
                          <a:cs typeface="Arial" charset="0"/>
                        </a:defRPr>
                      </a:lvl1pPr>
                      <a:lvl2pPr marL="742950" indent="-285750">
                        <a:spcBef>
                          <a:spcPct val="20000"/>
                        </a:spcBef>
                        <a:defRPr sz="2400">
                          <a:solidFill>
                            <a:schemeClr val="tx1"/>
                          </a:solidFill>
                          <a:latin typeface="Arial" charset="0"/>
                          <a:cs typeface="Arial" charset="0"/>
                        </a:defRPr>
                      </a:lvl2pPr>
                      <a:lvl3pPr marL="1143000" indent="-228600">
                        <a:spcBef>
                          <a:spcPct val="20000"/>
                        </a:spcBef>
                        <a:defRPr sz="2000">
                          <a:solidFill>
                            <a:schemeClr val="tx1"/>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fontAlgn="base">
                        <a:spcBef>
                          <a:spcPct val="20000"/>
                        </a:spcBef>
                        <a:spcAft>
                          <a:spcPct val="0"/>
                        </a:spcAft>
                        <a:defRPr>
                          <a:solidFill>
                            <a:schemeClr val="tx1"/>
                          </a:solidFill>
                          <a:latin typeface="Arial" charset="0"/>
                          <a:cs typeface="Arial" charset="0"/>
                        </a:defRPr>
                      </a:lvl6pPr>
                      <a:lvl7pPr marL="2971800" indent="-228600" fontAlgn="base">
                        <a:spcBef>
                          <a:spcPct val="20000"/>
                        </a:spcBef>
                        <a:spcAft>
                          <a:spcPct val="0"/>
                        </a:spcAft>
                        <a:defRPr>
                          <a:solidFill>
                            <a:schemeClr val="tx1"/>
                          </a:solidFill>
                          <a:latin typeface="Arial" charset="0"/>
                          <a:cs typeface="Arial" charset="0"/>
                        </a:defRPr>
                      </a:lvl7pPr>
                      <a:lvl8pPr marL="3429000" indent="-228600" fontAlgn="base">
                        <a:spcBef>
                          <a:spcPct val="20000"/>
                        </a:spcBef>
                        <a:spcAft>
                          <a:spcPct val="0"/>
                        </a:spcAft>
                        <a:defRPr>
                          <a:solidFill>
                            <a:schemeClr val="tx1"/>
                          </a:solidFill>
                          <a:latin typeface="Arial" charset="0"/>
                          <a:cs typeface="Arial" charset="0"/>
                        </a:defRPr>
                      </a:lvl8pPr>
                      <a:lvl9pPr marL="3886200" indent="-228600" fontAlgn="base">
                        <a:spcBef>
                          <a:spcPct val="20000"/>
                        </a:spcBef>
                        <a:spcAft>
                          <a:spcPct val="0"/>
                        </a:spcAft>
                        <a:defRPr>
                          <a:solidFill>
                            <a:schemeClr val="tx1"/>
                          </a:solidFill>
                          <a:latin typeface="Arial" charset="0"/>
                          <a:cs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altLang="pl-PL" sz="1800" b="0" i="0" u="none" strike="noStrike" cap="none" normalizeH="0" baseline="0" smtClean="0">
                          <a:ln>
                            <a:noFill/>
                          </a:ln>
                          <a:solidFill>
                            <a:schemeClr val="bg1"/>
                          </a:solidFill>
                          <a:effectLst/>
                          <a:latin typeface="Times New Roman" pitchFamily="18" charset="0"/>
                          <a:cs typeface="Times New Roman" pitchFamily="18" charset="0"/>
                        </a:rPr>
                        <a:t>2.</a:t>
                      </a:r>
                      <a:endParaRPr kumimoji="0" lang="pl-PL" altLang="pl-PL" sz="1800" b="0" i="0" u="none" strike="noStrike" cap="none" normalizeH="0" baseline="0" smtClean="0">
                        <a:ln>
                          <a:noFill/>
                        </a:ln>
                        <a:solidFill>
                          <a:schemeClr val="bg1"/>
                        </a:solidFill>
                        <a:effectLst/>
                        <a:latin typeface="Arial" charset="0"/>
                        <a:cs typeface="Arial" charset="0"/>
                      </a:endParaRPr>
                    </a:p>
                  </a:txBody>
                  <a:tcPr marL="121920" marR="121920"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marL="342900" indent="-342900">
                        <a:spcBef>
                          <a:spcPct val="20000"/>
                        </a:spcBef>
                        <a:tabLst>
                          <a:tab pos="228600" algn="l"/>
                          <a:tab pos="450850" algn="l"/>
                        </a:tabLst>
                        <a:defRPr sz="2800">
                          <a:solidFill>
                            <a:schemeClr val="tx1"/>
                          </a:solidFill>
                          <a:latin typeface="Arial" charset="0"/>
                          <a:cs typeface="Arial" charset="0"/>
                        </a:defRPr>
                      </a:lvl1pPr>
                      <a:lvl2pPr marL="742950" indent="-285750">
                        <a:spcBef>
                          <a:spcPct val="20000"/>
                        </a:spcBef>
                        <a:tabLst>
                          <a:tab pos="228600" algn="l"/>
                          <a:tab pos="450850" algn="l"/>
                        </a:tabLst>
                        <a:defRPr sz="2400">
                          <a:solidFill>
                            <a:schemeClr val="tx1"/>
                          </a:solidFill>
                          <a:latin typeface="Arial" charset="0"/>
                          <a:cs typeface="Arial" charset="0"/>
                        </a:defRPr>
                      </a:lvl2pPr>
                      <a:lvl3pPr marL="1143000" indent="-228600">
                        <a:spcBef>
                          <a:spcPct val="20000"/>
                        </a:spcBef>
                        <a:tabLst>
                          <a:tab pos="228600" algn="l"/>
                          <a:tab pos="450850" algn="l"/>
                        </a:tabLst>
                        <a:defRPr sz="2000">
                          <a:solidFill>
                            <a:schemeClr val="tx1"/>
                          </a:solidFill>
                          <a:latin typeface="Arial" charset="0"/>
                          <a:cs typeface="Arial" charset="0"/>
                        </a:defRPr>
                      </a:lvl3pPr>
                      <a:lvl4pPr marL="1600200" indent="-228600">
                        <a:spcBef>
                          <a:spcPct val="20000"/>
                        </a:spcBef>
                        <a:tabLst>
                          <a:tab pos="228600" algn="l"/>
                          <a:tab pos="450850" algn="l"/>
                        </a:tabLst>
                        <a:defRPr>
                          <a:solidFill>
                            <a:schemeClr val="tx1"/>
                          </a:solidFill>
                          <a:latin typeface="Arial" charset="0"/>
                          <a:cs typeface="Arial" charset="0"/>
                        </a:defRPr>
                      </a:lvl4pPr>
                      <a:lvl5pPr marL="2057400" indent="-228600">
                        <a:spcBef>
                          <a:spcPct val="20000"/>
                        </a:spcBef>
                        <a:tabLst>
                          <a:tab pos="228600" algn="l"/>
                          <a:tab pos="450850" algn="l"/>
                        </a:tabLst>
                        <a:defRPr>
                          <a:solidFill>
                            <a:schemeClr val="tx1"/>
                          </a:solidFill>
                          <a:latin typeface="Arial" charset="0"/>
                          <a:cs typeface="Arial" charset="0"/>
                        </a:defRPr>
                      </a:lvl5pPr>
                      <a:lvl6pPr marL="2514600" indent="-228600" fontAlgn="base">
                        <a:spcBef>
                          <a:spcPct val="20000"/>
                        </a:spcBef>
                        <a:spcAft>
                          <a:spcPct val="0"/>
                        </a:spcAft>
                        <a:tabLst>
                          <a:tab pos="228600" algn="l"/>
                          <a:tab pos="450850" algn="l"/>
                        </a:tabLst>
                        <a:defRPr>
                          <a:solidFill>
                            <a:schemeClr val="tx1"/>
                          </a:solidFill>
                          <a:latin typeface="Arial" charset="0"/>
                          <a:cs typeface="Arial" charset="0"/>
                        </a:defRPr>
                      </a:lvl6pPr>
                      <a:lvl7pPr marL="2971800" indent="-228600" fontAlgn="base">
                        <a:spcBef>
                          <a:spcPct val="20000"/>
                        </a:spcBef>
                        <a:spcAft>
                          <a:spcPct val="0"/>
                        </a:spcAft>
                        <a:tabLst>
                          <a:tab pos="228600" algn="l"/>
                          <a:tab pos="450850" algn="l"/>
                        </a:tabLst>
                        <a:defRPr>
                          <a:solidFill>
                            <a:schemeClr val="tx1"/>
                          </a:solidFill>
                          <a:latin typeface="Arial" charset="0"/>
                          <a:cs typeface="Arial" charset="0"/>
                        </a:defRPr>
                      </a:lvl7pPr>
                      <a:lvl8pPr marL="3429000" indent="-228600" fontAlgn="base">
                        <a:spcBef>
                          <a:spcPct val="20000"/>
                        </a:spcBef>
                        <a:spcAft>
                          <a:spcPct val="0"/>
                        </a:spcAft>
                        <a:tabLst>
                          <a:tab pos="228600" algn="l"/>
                          <a:tab pos="450850" algn="l"/>
                        </a:tabLst>
                        <a:defRPr>
                          <a:solidFill>
                            <a:schemeClr val="tx1"/>
                          </a:solidFill>
                          <a:latin typeface="Arial" charset="0"/>
                          <a:cs typeface="Arial" charset="0"/>
                        </a:defRPr>
                      </a:lvl8pPr>
                      <a:lvl9pPr marL="3886200" indent="-228600" fontAlgn="base">
                        <a:spcBef>
                          <a:spcPct val="20000"/>
                        </a:spcBef>
                        <a:spcAft>
                          <a:spcPct val="0"/>
                        </a:spcAft>
                        <a:tabLst>
                          <a:tab pos="228600" algn="l"/>
                          <a:tab pos="450850" algn="l"/>
                        </a:tabLst>
                        <a:defRPr>
                          <a:solidFill>
                            <a:schemeClr val="tx1"/>
                          </a:solidFill>
                          <a:latin typeface="Arial" charset="0"/>
                          <a:cs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tab pos="228600" algn="l"/>
                          <a:tab pos="450850" algn="l"/>
                        </a:tabLst>
                      </a:pPr>
                      <a:r>
                        <a:rPr kumimoji="0" lang="pl-PL" altLang="pl-PL" sz="1800" b="0" i="0" u="none" strike="noStrike" cap="none" normalizeH="0" baseline="0" dirty="0" smtClean="0">
                          <a:ln>
                            <a:noFill/>
                          </a:ln>
                          <a:solidFill>
                            <a:schemeClr val="bg1"/>
                          </a:solidFill>
                          <a:effectLst/>
                          <a:latin typeface="Times New Roman" pitchFamily="18" charset="0"/>
                          <a:cs typeface="Times New Roman" pitchFamily="18" charset="0"/>
                        </a:rPr>
                        <a:t>Składka na ubezpieczenie emerytalne (3 000 x 9,76%)</a:t>
                      </a:r>
                      <a:endParaRPr kumimoji="0" lang="pl-PL" altLang="pl-PL" sz="1800" b="0" i="0" u="none" strike="noStrike" cap="none" normalizeH="0" baseline="0" dirty="0" smtClean="0">
                        <a:ln>
                          <a:noFill/>
                        </a:ln>
                        <a:solidFill>
                          <a:schemeClr val="bg1"/>
                        </a:solidFill>
                        <a:effectLst/>
                        <a:latin typeface="Arial" charset="0"/>
                        <a:cs typeface="Arial" charset="0"/>
                      </a:endParaRPr>
                    </a:p>
                  </a:txBody>
                  <a:tcPr marL="121920" marR="121920"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marL="342900" indent="-342900">
                        <a:spcBef>
                          <a:spcPct val="20000"/>
                        </a:spcBef>
                        <a:tabLst>
                          <a:tab pos="228600" algn="l"/>
                          <a:tab pos="450850" algn="l"/>
                        </a:tabLst>
                        <a:defRPr sz="2800">
                          <a:solidFill>
                            <a:schemeClr val="tx1"/>
                          </a:solidFill>
                          <a:latin typeface="Arial" charset="0"/>
                          <a:cs typeface="Arial" charset="0"/>
                        </a:defRPr>
                      </a:lvl1pPr>
                      <a:lvl2pPr marL="742950" indent="-285750">
                        <a:spcBef>
                          <a:spcPct val="20000"/>
                        </a:spcBef>
                        <a:tabLst>
                          <a:tab pos="228600" algn="l"/>
                          <a:tab pos="450850" algn="l"/>
                        </a:tabLst>
                        <a:defRPr sz="2400">
                          <a:solidFill>
                            <a:schemeClr val="tx1"/>
                          </a:solidFill>
                          <a:latin typeface="Arial" charset="0"/>
                          <a:cs typeface="Arial" charset="0"/>
                        </a:defRPr>
                      </a:lvl2pPr>
                      <a:lvl3pPr marL="1143000" indent="-228600">
                        <a:spcBef>
                          <a:spcPct val="20000"/>
                        </a:spcBef>
                        <a:tabLst>
                          <a:tab pos="228600" algn="l"/>
                          <a:tab pos="450850" algn="l"/>
                        </a:tabLst>
                        <a:defRPr sz="2000">
                          <a:solidFill>
                            <a:schemeClr val="tx1"/>
                          </a:solidFill>
                          <a:latin typeface="Arial" charset="0"/>
                          <a:cs typeface="Arial" charset="0"/>
                        </a:defRPr>
                      </a:lvl3pPr>
                      <a:lvl4pPr marL="1600200" indent="-228600">
                        <a:spcBef>
                          <a:spcPct val="20000"/>
                        </a:spcBef>
                        <a:tabLst>
                          <a:tab pos="228600" algn="l"/>
                          <a:tab pos="450850" algn="l"/>
                        </a:tabLst>
                        <a:defRPr>
                          <a:solidFill>
                            <a:schemeClr val="tx1"/>
                          </a:solidFill>
                          <a:latin typeface="Arial" charset="0"/>
                          <a:cs typeface="Arial" charset="0"/>
                        </a:defRPr>
                      </a:lvl4pPr>
                      <a:lvl5pPr marL="2057400" indent="-228600">
                        <a:spcBef>
                          <a:spcPct val="20000"/>
                        </a:spcBef>
                        <a:tabLst>
                          <a:tab pos="228600" algn="l"/>
                          <a:tab pos="450850" algn="l"/>
                        </a:tabLst>
                        <a:defRPr>
                          <a:solidFill>
                            <a:schemeClr val="tx1"/>
                          </a:solidFill>
                          <a:latin typeface="Arial" charset="0"/>
                          <a:cs typeface="Arial" charset="0"/>
                        </a:defRPr>
                      </a:lvl5pPr>
                      <a:lvl6pPr marL="2514600" indent="-228600" fontAlgn="base">
                        <a:spcBef>
                          <a:spcPct val="20000"/>
                        </a:spcBef>
                        <a:spcAft>
                          <a:spcPct val="0"/>
                        </a:spcAft>
                        <a:tabLst>
                          <a:tab pos="228600" algn="l"/>
                          <a:tab pos="450850" algn="l"/>
                        </a:tabLst>
                        <a:defRPr>
                          <a:solidFill>
                            <a:schemeClr val="tx1"/>
                          </a:solidFill>
                          <a:latin typeface="Arial" charset="0"/>
                          <a:cs typeface="Arial" charset="0"/>
                        </a:defRPr>
                      </a:lvl6pPr>
                      <a:lvl7pPr marL="2971800" indent="-228600" fontAlgn="base">
                        <a:spcBef>
                          <a:spcPct val="20000"/>
                        </a:spcBef>
                        <a:spcAft>
                          <a:spcPct val="0"/>
                        </a:spcAft>
                        <a:tabLst>
                          <a:tab pos="228600" algn="l"/>
                          <a:tab pos="450850" algn="l"/>
                        </a:tabLst>
                        <a:defRPr>
                          <a:solidFill>
                            <a:schemeClr val="tx1"/>
                          </a:solidFill>
                          <a:latin typeface="Arial" charset="0"/>
                          <a:cs typeface="Arial" charset="0"/>
                        </a:defRPr>
                      </a:lvl7pPr>
                      <a:lvl8pPr marL="3429000" indent="-228600" fontAlgn="base">
                        <a:spcBef>
                          <a:spcPct val="20000"/>
                        </a:spcBef>
                        <a:spcAft>
                          <a:spcPct val="0"/>
                        </a:spcAft>
                        <a:tabLst>
                          <a:tab pos="228600" algn="l"/>
                          <a:tab pos="450850" algn="l"/>
                        </a:tabLst>
                        <a:defRPr>
                          <a:solidFill>
                            <a:schemeClr val="tx1"/>
                          </a:solidFill>
                          <a:latin typeface="Arial" charset="0"/>
                          <a:cs typeface="Arial" charset="0"/>
                        </a:defRPr>
                      </a:lvl8pPr>
                      <a:lvl9pPr marL="3886200" indent="-228600" fontAlgn="base">
                        <a:spcBef>
                          <a:spcPct val="20000"/>
                        </a:spcBef>
                        <a:spcAft>
                          <a:spcPct val="0"/>
                        </a:spcAft>
                        <a:tabLst>
                          <a:tab pos="228600" algn="l"/>
                          <a:tab pos="450850" algn="l"/>
                        </a:tabLst>
                        <a:defRPr>
                          <a:solidFill>
                            <a:schemeClr val="tx1"/>
                          </a:solidFill>
                          <a:latin typeface="Arial" charset="0"/>
                          <a:cs typeface="Arial"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tab pos="228600" algn="l"/>
                          <a:tab pos="450850" algn="l"/>
                        </a:tabLst>
                      </a:pPr>
                      <a:r>
                        <a:rPr kumimoji="0" lang="pl-PL" altLang="pl-PL" sz="1800" b="0" i="0" u="none" strike="noStrike" cap="none" normalizeH="0" baseline="0" smtClean="0">
                          <a:ln>
                            <a:noFill/>
                          </a:ln>
                          <a:solidFill>
                            <a:schemeClr val="bg1"/>
                          </a:solidFill>
                          <a:effectLst/>
                          <a:latin typeface="Times New Roman" pitchFamily="18" charset="0"/>
                          <a:cs typeface="Times New Roman" pitchFamily="18" charset="0"/>
                        </a:rPr>
                        <a:t>292,80</a:t>
                      </a:r>
                      <a:endParaRPr kumimoji="0" lang="pl-PL" altLang="pl-PL" sz="1800" b="0" i="0" u="none" strike="noStrike" cap="none" normalizeH="0" baseline="0" smtClean="0">
                        <a:ln>
                          <a:noFill/>
                        </a:ln>
                        <a:solidFill>
                          <a:schemeClr val="bg1"/>
                        </a:solidFill>
                        <a:effectLst/>
                        <a:latin typeface="Arial" charset="0"/>
                        <a:cs typeface="Arial" charset="0"/>
                      </a:endParaRPr>
                    </a:p>
                  </a:txBody>
                  <a:tcPr marL="121920" marR="121920"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r>
              <a:tr h="358347">
                <a:tc>
                  <a:txBody>
                    <a:bodyPr/>
                    <a:lstStyle>
                      <a:lvl1pPr marL="342900" indent="-342900">
                        <a:spcBef>
                          <a:spcPct val="20000"/>
                        </a:spcBef>
                        <a:defRPr sz="2800">
                          <a:solidFill>
                            <a:schemeClr val="tx1"/>
                          </a:solidFill>
                          <a:latin typeface="Arial" charset="0"/>
                          <a:cs typeface="Arial" charset="0"/>
                        </a:defRPr>
                      </a:lvl1pPr>
                      <a:lvl2pPr marL="742950" indent="-285750">
                        <a:spcBef>
                          <a:spcPct val="20000"/>
                        </a:spcBef>
                        <a:defRPr sz="2400">
                          <a:solidFill>
                            <a:schemeClr val="tx1"/>
                          </a:solidFill>
                          <a:latin typeface="Arial" charset="0"/>
                          <a:cs typeface="Arial" charset="0"/>
                        </a:defRPr>
                      </a:lvl2pPr>
                      <a:lvl3pPr marL="1143000" indent="-228600">
                        <a:spcBef>
                          <a:spcPct val="20000"/>
                        </a:spcBef>
                        <a:defRPr sz="2000">
                          <a:solidFill>
                            <a:schemeClr val="tx1"/>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fontAlgn="base">
                        <a:spcBef>
                          <a:spcPct val="20000"/>
                        </a:spcBef>
                        <a:spcAft>
                          <a:spcPct val="0"/>
                        </a:spcAft>
                        <a:defRPr>
                          <a:solidFill>
                            <a:schemeClr val="tx1"/>
                          </a:solidFill>
                          <a:latin typeface="Arial" charset="0"/>
                          <a:cs typeface="Arial" charset="0"/>
                        </a:defRPr>
                      </a:lvl6pPr>
                      <a:lvl7pPr marL="2971800" indent="-228600" fontAlgn="base">
                        <a:spcBef>
                          <a:spcPct val="20000"/>
                        </a:spcBef>
                        <a:spcAft>
                          <a:spcPct val="0"/>
                        </a:spcAft>
                        <a:defRPr>
                          <a:solidFill>
                            <a:schemeClr val="tx1"/>
                          </a:solidFill>
                          <a:latin typeface="Arial" charset="0"/>
                          <a:cs typeface="Arial" charset="0"/>
                        </a:defRPr>
                      </a:lvl7pPr>
                      <a:lvl8pPr marL="3429000" indent="-228600" fontAlgn="base">
                        <a:spcBef>
                          <a:spcPct val="20000"/>
                        </a:spcBef>
                        <a:spcAft>
                          <a:spcPct val="0"/>
                        </a:spcAft>
                        <a:defRPr>
                          <a:solidFill>
                            <a:schemeClr val="tx1"/>
                          </a:solidFill>
                          <a:latin typeface="Arial" charset="0"/>
                          <a:cs typeface="Arial" charset="0"/>
                        </a:defRPr>
                      </a:lvl8pPr>
                      <a:lvl9pPr marL="3886200" indent="-228600" fontAlgn="base">
                        <a:spcBef>
                          <a:spcPct val="20000"/>
                        </a:spcBef>
                        <a:spcAft>
                          <a:spcPct val="0"/>
                        </a:spcAft>
                        <a:defRPr>
                          <a:solidFill>
                            <a:schemeClr val="tx1"/>
                          </a:solidFill>
                          <a:latin typeface="Arial" charset="0"/>
                          <a:cs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altLang="pl-PL" sz="1800" b="0" i="0" u="none" strike="noStrike" cap="none" normalizeH="0" baseline="0" smtClean="0">
                          <a:ln>
                            <a:noFill/>
                          </a:ln>
                          <a:solidFill>
                            <a:schemeClr val="bg1"/>
                          </a:solidFill>
                          <a:effectLst/>
                          <a:latin typeface="Times New Roman" pitchFamily="18" charset="0"/>
                          <a:cs typeface="Times New Roman" pitchFamily="18" charset="0"/>
                        </a:rPr>
                        <a:t>3.</a:t>
                      </a:r>
                      <a:endParaRPr kumimoji="0" lang="pl-PL" altLang="pl-PL" sz="1800" b="0" i="0" u="none" strike="noStrike" cap="none" normalizeH="0" baseline="0" smtClean="0">
                        <a:ln>
                          <a:noFill/>
                        </a:ln>
                        <a:solidFill>
                          <a:schemeClr val="bg1"/>
                        </a:solidFill>
                        <a:effectLst/>
                        <a:latin typeface="Arial" charset="0"/>
                        <a:cs typeface="Arial" charset="0"/>
                      </a:endParaRPr>
                    </a:p>
                  </a:txBody>
                  <a:tcPr marL="121920" marR="121920"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marL="342900" indent="-342900">
                        <a:spcBef>
                          <a:spcPct val="20000"/>
                        </a:spcBef>
                        <a:tabLst>
                          <a:tab pos="228600" algn="l"/>
                          <a:tab pos="450850" algn="l"/>
                        </a:tabLst>
                        <a:defRPr sz="2800">
                          <a:solidFill>
                            <a:schemeClr val="tx1"/>
                          </a:solidFill>
                          <a:latin typeface="Arial" charset="0"/>
                          <a:cs typeface="Arial" charset="0"/>
                        </a:defRPr>
                      </a:lvl1pPr>
                      <a:lvl2pPr marL="742950" indent="-285750">
                        <a:spcBef>
                          <a:spcPct val="20000"/>
                        </a:spcBef>
                        <a:tabLst>
                          <a:tab pos="228600" algn="l"/>
                          <a:tab pos="450850" algn="l"/>
                        </a:tabLst>
                        <a:defRPr sz="2400">
                          <a:solidFill>
                            <a:schemeClr val="tx1"/>
                          </a:solidFill>
                          <a:latin typeface="Arial" charset="0"/>
                          <a:cs typeface="Arial" charset="0"/>
                        </a:defRPr>
                      </a:lvl2pPr>
                      <a:lvl3pPr marL="1143000" indent="-228600">
                        <a:spcBef>
                          <a:spcPct val="20000"/>
                        </a:spcBef>
                        <a:tabLst>
                          <a:tab pos="228600" algn="l"/>
                          <a:tab pos="450850" algn="l"/>
                        </a:tabLst>
                        <a:defRPr sz="2000">
                          <a:solidFill>
                            <a:schemeClr val="tx1"/>
                          </a:solidFill>
                          <a:latin typeface="Arial" charset="0"/>
                          <a:cs typeface="Arial" charset="0"/>
                        </a:defRPr>
                      </a:lvl3pPr>
                      <a:lvl4pPr marL="1600200" indent="-228600">
                        <a:spcBef>
                          <a:spcPct val="20000"/>
                        </a:spcBef>
                        <a:tabLst>
                          <a:tab pos="228600" algn="l"/>
                          <a:tab pos="450850" algn="l"/>
                        </a:tabLst>
                        <a:defRPr>
                          <a:solidFill>
                            <a:schemeClr val="tx1"/>
                          </a:solidFill>
                          <a:latin typeface="Arial" charset="0"/>
                          <a:cs typeface="Arial" charset="0"/>
                        </a:defRPr>
                      </a:lvl4pPr>
                      <a:lvl5pPr marL="2057400" indent="-228600">
                        <a:spcBef>
                          <a:spcPct val="20000"/>
                        </a:spcBef>
                        <a:tabLst>
                          <a:tab pos="228600" algn="l"/>
                          <a:tab pos="450850" algn="l"/>
                        </a:tabLst>
                        <a:defRPr>
                          <a:solidFill>
                            <a:schemeClr val="tx1"/>
                          </a:solidFill>
                          <a:latin typeface="Arial" charset="0"/>
                          <a:cs typeface="Arial" charset="0"/>
                        </a:defRPr>
                      </a:lvl5pPr>
                      <a:lvl6pPr marL="2514600" indent="-228600" fontAlgn="base">
                        <a:spcBef>
                          <a:spcPct val="20000"/>
                        </a:spcBef>
                        <a:spcAft>
                          <a:spcPct val="0"/>
                        </a:spcAft>
                        <a:tabLst>
                          <a:tab pos="228600" algn="l"/>
                          <a:tab pos="450850" algn="l"/>
                        </a:tabLst>
                        <a:defRPr>
                          <a:solidFill>
                            <a:schemeClr val="tx1"/>
                          </a:solidFill>
                          <a:latin typeface="Arial" charset="0"/>
                          <a:cs typeface="Arial" charset="0"/>
                        </a:defRPr>
                      </a:lvl6pPr>
                      <a:lvl7pPr marL="2971800" indent="-228600" fontAlgn="base">
                        <a:spcBef>
                          <a:spcPct val="20000"/>
                        </a:spcBef>
                        <a:spcAft>
                          <a:spcPct val="0"/>
                        </a:spcAft>
                        <a:tabLst>
                          <a:tab pos="228600" algn="l"/>
                          <a:tab pos="450850" algn="l"/>
                        </a:tabLst>
                        <a:defRPr>
                          <a:solidFill>
                            <a:schemeClr val="tx1"/>
                          </a:solidFill>
                          <a:latin typeface="Arial" charset="0"/>
                          <a:cs typeface="Arial" charset="0"/>
                        </a:defRPr>
                      </a:lvl7pPr>
                      <a:lvl8pPr marL="3429000" indent="-228600" fontAlgn="base">
                        <a:spcBef>
                          <a:spcPct val="20000"/>
                        </a:spcBef>
                        <a:spcAft>
                          <a:spcPct val="0"/>
                        </a:spcAft>
                        <a:tabLst>
                          <a:tab pos="228600" algn="l"/>
                          <a:tab pos="450850" algn="l"/>
                        </a:tabLst>
                        <a:defRPr>
                          <a:solidFill>
                            <a:schemeClr val="tx1"/>
                          </a:solidFill>
                          <a:latin typeface="Arial" charset="0"/>
                          <a:cs typeface="Arial" charset="0"/>
                        </a:defRPr>
                      </a:lvl8pPr>
                      <a:lvl9pPr marL="3886200" indent="-228600" fontAlgn="base">
                        <a:spcBef>
                          <a:spcPct val="20000"/>
                        </a:spcBef>
                        <a:spcAft>
                          <a:spcPct val="0"/>
                        </a:spcAft>
                        <a:tabLst>
                          <a:tab pos="228600" algn="l"/>
                          <a:tab pos="450850" algn="l"/>
                        </a:tabLst>
                        <a:defRPr>
                          <a:solidFill>
                            <a:schemeClr val="tx1"/>
                          </a:solidFill>
                          <a:latin typeface="Arial" charset="0"/>
                          <a:cs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tab pos="228600" algn="l"/>
                          <a:tab pos="450850" algn="l"/>
                        </a:tabLst>
                      </a:pPr>
                      <a:r>
                        <a:rPr kumimoji="0" lang="pl-PL" altLang="pl-PL" sz="1800" b="0" i="0" u="none" strike="noStrike" cap="none" normalizeH="0" baseline="0" dirty="0" smtClean="0">
                          <a:ln>
                            <a:noFill/>
                          </a:ln>
                          <a:solidFill>
                            <a:schemeClr val="bg1"/>
                          </a:solidFill>
                          <a:effectLst/>
                          <a:latin typeface="Times New Roman" pitchFamily="18" charset="0"/>
                          <a:cs typeface="Times New Roman" pitchFamily="18" charset="0"/>
                        </a:rPr>
                        <a:t>Składka na ubezpieczenie rentowe (3 000 x 1,5%)</a:t>
                      </a:r>
                      <a:endParaRPr kumimoji="0" lang="pl-PL" altLang="pl-PL" sz="1800" b="0" i="0" u="none" strike="noStrike" cap="none" normalizeH="0" baseline="0" dirty="0" smtClean="0">
                        <a:ln>
                          <a:noFill/>
                        </a:ln>
                        <a:solidFill>
                          <a:schemeClr val="bg1"/>
                        </a:solidFill>
                        <a:effectLst/>
                        <a:latin typeface="Arial" charset="0"/>
                        <a:cs typeface="Arial" charset="0"/>
                      </a:endParaRPr>
                    </a:p>
                  </a:txBody>
                  <a:tcPr marL="121920" marR="121920"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marL="342900" indent="-342900">
                        <a:spcBef>
                          <a:spcPct val="20000"/>
                        </a:spcBef>
                        <a:tabLst>
                          <a:tab pos="228600" algn="l"/>
                          <a:tab pos="450850" algn="l"/>
                        </a:tabLst>
                        <a:defRPr sz="2800">
                          <a:solidFill>
                            <a:schemeClr val="tx1"/>
                          </a:solidFill>
                          <a:latin typeface="Arial" charset="0"/>
                          <a:cs typeface="Arial" charset="0"/>
                        </a:defRPr>
                      </a:lvl1pPr>
                      <a:lvl2pPr marL="742950" indent="-285750">
                        <a:spcBef>
                          <a:spcPct val="20000"/>
                        </a:spcBef>
                        <a:tabLst>
                          <a:tab pos="228600" algn="l"/>
                          <a:tab pos="450850" algn="l"/>
                        </a:tabLst>
                        <a:defRPr sz="2400">
                          <a:solidFill>
                            <a:schemeClr val="tx1"/>
                          </a:solidFill>
                          <a:latin typeface="Arial" charset="0"/>
                          <a:cs typeface="Arial" charset="0"/>
                        </a:defRPr>
                      </a:lvl2pPr>
                      <a:lvl3pPr marL="1143000" indent="-228600">
                        <a:spcBef>
                          <a:spcPct val="20000"/>
                        </a:spcBef>
                        <a:tabLst>
                          <a:tab pos="228600" algn="l"/>
                          <a:tab pos="450850" algn="l"/>
                        </a:tabLst>
                        <a:defRPr sz="2000">
                          <a:solidFill>
                            <a:schemeClr val="tx1"/>
                          </a:solidFill>
                          <a:latin typeface="Arial" charset="0"/>
                          <a:cs typeface="Arial" charset="0"/>
                        </a:defRPr>
                      </a:lvl3pPr>
                      <a:lvl4pPr marL="1600200" indent="-228600">
                        <a:spcBef>
                          <a:spcPct val="20000"/>
                        </a:spcBef>
                        <a:tabLst>
                          <a:tab pos="228600" algn="l"/>
                          <a:tab pos="450850" algn="l"/>
                        </a:tabLst>
                        <a:defRPr>
                          <a:solidFill>
                            <a:schemeClr val="tx1"/>
                          </a:solidFill>
                          <a:latin typeface="Arial" charset="0"/>
                          <a:cs typeface="Arial" charset="0"/>
                        </a:defRPr>
                      </a:lvl4pPr>
                      <a:lvl5pPr marL="2057400" indent="-228600">
                        <a:spcBef>
                          <a:spcPct val="20000"/>
                        </a:spcBef>
                        <a:tabLst>
                          <a:tab pos="228600" algn="l"/>
                          <a:tab pos="450850" algn="l"/>
                        </a:tabLst>
                        <a:defRPr>
                          <a:solidFill>
                            <a:schemeClr val="tx1"/>
                          </a:solidFill>
                          <a:latin typeface="Arial" charset="0"/>
                          <a:cs typeface="Arial" charset="0"/>
                        </a:defRPr>
                      </a:lvl5pPr>
                      <a:lvl6pPr marL="2514600" indent="-228600" fontAlgn="base">
                        <a:spcBef>
                          <a:spcPct val="20000"/>
                        </a:spcBef>
                        <a:spcAft>
                          <a:spcPct val="0"/>
                        </a:spcAft>
                        <a:tabLst>
                          <a:tab pos="228600" algn="l"/>
                          <a:tab pos="450850" algn="l"/>
                        </a:tabLst>
                        <a:defRPr>
                          <a:solidFill>
                            <a:schemeClr val="tx1"/>
                          </a:solidFill>
                          <a:latin typeface="Arial" charset="0"/>
                          <a:cs typeface="Arial" charset="0"/>
                        </a:defRPr>
                      </a:lvl6pPr>
                      <a:lvl7pPr marL="2971800" indent="-228600" fontAlgn="base">
                        <a:spcBef>
                          <a:spcPct val="20000"/>
                        </a:spcBef>
                        <a:spcAft>
                          <a:spcPct val="0"/>
                        </a:spcAft>
                        <a:tabLst>
                          <a:tab pos="228600" algn="l"/>
                          <a:tab pos="450850" algn="l"/>
                        </a:tabLst>
                        <a:defRPr>
                          <a:solidFill>
                            <a:schemeClr val="tx1"/>
                          </a:solidFill>
                          <a:latin typeface="Arial" charset="0"/>
                          <a:cs typeface="Arial" charset="0"/>
                        </a:defRPr>
                      </a:lvl7pPr>
                      <a:lvl8pPr marL="3429000" indent="-228600" fontAlgn="base">
                        <a:spcBef>
                          <a:spcPct val="20000"/>
                        </a:spcBef>
                        <a:spcAft>
                          <a:spcPct val="0"/>
                        </a:spcAft>
                        <a:tabLst>
                          <a:tab pos="228600" algn="l"/>
                          <a:tab pos="450850" algn="l"/>
                        </a:tabLst>
                        <a:defRPr>
                          <a:solidFill>
                            <a:schemeClr val="tx1"/>
                          </a:solidFill>
                          <a:latin typeface="Arial" charset="0"/>
                          <a:cs typeface="Arial" charset="0"/>
                        </a:defRPr>
                      </a:lvl8pPr>
                      <a:lvl9pPr marL="3886200" indent="-228600" fontAlgn="base">
                        <a:spcBef>
                          <a:spcPct val="20000"/>
                        </a:spcBef>
                        <a:spcAft>
                          <a:spcPct val="0"/>
                        </a:spcAft>
                        <a:tabLst>
                          <a:tab pos="228600" algn="l"/>
                          <a:tab pos="450850" algn="l"/>
                        </a:tabLst>
                        <a:defRPr>
                          <a:solidFill>
                            <a:schemeClr val="tx1"/>
                          </a:solidFill>
                          <a:latin typeface="Arial" charset="0"/>
                          <a:cs typeface="Arial"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tab pos="228600" algn="l"/>
                          <a:tab pos="450850" algn="l"/>
                        </a:tabLst>
                      </a:pPr>
                      <a:r>
                        <a:rPr kumimoji="0" lang="pl-PL" altLang="pl-PL" sz="1800" b="0" i="0" u="none" strike="noStrike" cap="none" normalizeH="0" baseline="0" smtClean="0">
                          <a:ln>
                            <a:noFill/>
                          </a:ln>
                          <a:solidFill>
                            <a:schemeClr val="bg1"/>
                          </a:solidFill>
                          <a:effectLst/>
                          <a:latin typeface="Times New Roman" pitchFamily="18" charset="0"/>
                          <a:cs typeface="Times New Roman" pitchFamily="18" charset="0"/>
                        </a:rPr>
                        <a:t>45,00</a:t>
                      </a:r>
                      <a:endParaRPr kumimoji="0" lang="pl-PL" altLang="pl-PL" sz="1800" b="0" i="0" u="none" strike="noStrike" cap="none" normalizeH="0" baseline="0" smtClean="0">
                        <a:ln>
                          <a:noFill/>
                        </a:ln>
                        <a:solidFill>
                          <a:schemeClr val="bg1"/>
                        </a:solidFill>
                        <a:effectLst/>
                        <a:latin typeface="Arial" charset="0"/>
                        <a:cs typeface="Arial" charset="0"/>
                      </a:endParaRPr>
                    </a:p>
                  </a:txBody>
                  <a:tcPr marL="121920" marR="121920"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r>
              <a:tr h="385786">
                <a:tc>
                  <a:txBody>
                    <a:bodyPr/>
                    <a:lstStyle>
                      <a:lvl1pPr marL="342900" indent="-342900">
                        <a:spcBef>
                          <a:spcPct val="20000"/>
                        </a:spcBef>
                        <a:defRPr sz="2800">
                          <a:solidFill>
                            <a:schemeClr val="tx1"/>
                          </a:solidFill>
                          <a:latin typeface="Arial" charset="0"/>
                          <a:cs typeface="Arial" charset="0"/>
                        </a:defRPr>
                      </a:lvl1pPr>
                      <a:lvl2pPr marL="742950" indent="-285750">
                        <a:spcBef>
                          <a:spcPct val="20000"/>
                        </a:spcBef>
                        <a:defRPr sz="2400">
                          <a:solidFill>
                            <a:schemeClr val="tx1"/>
                          </a:solidFill>
                          <a:latin typeface="Arial" charset="0"/>
                          <a:cs typeface="Arial" charset="0"/>
                        </a:defRPr>
                      </a:lvl2pPr>
                      <a:lvl3pPr marL="1143000" indent="-228600">
                        <a:spcBef>
                          <a:spcPct val="20000"/>
                        </a:spcBef>
                        <a:defRPr sz="2000">
                          <a:solidFill>
                            <a:schemeClr val="tx1"/>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fontAlgn="base">
                        <a:spcBef>
                          <a:spcPct val="20000"/>
                        </a:spcBef>
                        <a:spcAft>
                          <a:spcPct val="0"/>
                        </a:spcAft>
                        <a:defRPr>
                          <a:solidFill>
                            <a:schemeClr val="tx1"/>
                          </a:solidFill>
                          <a:latin typeface="Arial" charset="0"/>
                          <a:cs typeface="Arial" charset="0"/>
                        </a:defRPr>
                      </a:lvl6pPr>
                      <a:lvl7pPr marL="2971800" indent="-228600" fontAlgn="base">
                        <a:spcBef>
                          <a:spcPct val="20000"/>
                        </a:spcBef>
                        <a:spcAft>
                          <a:spcPct val="0"/>
                        </a:spcAft>
                        <a:defRPr>
                          <a:solidFill>
                            <a:schemeClr val="tx1"/>
                          </a:solidFill>
                          <a:latin typeface="Arial" charset="0"/>
                          <a:cs typeface="Arial" charset="0"/>
                        </a:defRPr>
                      </a:lvl7pPr>
                      <a:lvl8pPr marL="3429000" indent="-228600" fontAlgn="base">
                        <a:spcBef>
                          <a:spcPct val="20000"/>
                        </a:spcBef>
                        <a:spcAft>
                          <a:spcPct val="0"/>
                        </a:spcAft>
                        <a:defRPr>
                          <a:solidFill>
                            <a:schemeClr val="tx1"/>
                          </a:solidFill>
                          <a:latin typeface="Arial" charset="0"/>
                          <a:cs typeface="Arial" charset="0"/>
                        </a:defRPr>
                      </a:lvl8pPr>
                      <a:lvl9pPr marL="3886200" indent="-228600" fontAlgn="base">
                        <a:spcBef>
                          <a:spcPct val="20000"/>
                        </a:spcBef>
                        <a:spcAft>
                          <a:spcPct val="0"/>
                        </a:spcAft>
                        <a:defRPr>
                          <a:solidFill>
                            <a:schemeClr val="tx1"/>
                          </a:solidFill>
                          <a:latin typeface="Arial" charset="0"/>
                          <a:cs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altLang="pl-PL" sz="1800" b="0" i="0" u="none" strike="noStrike" cap="none" normalizeH="0" baseline="0" smtClean="0">
                          <a:ln>
                            <a:noFill/>
                          </a:ln>
                          <a:solidFill>
                            <a:schemeClr val="bg1"/>
                          </a:solidFill>
                          <a:effectLst/>
                          <a:latin typeface="Times New Roman" pitchFamily="18" charset="0"/>
                          <a:cs typeface="Times New Roman" pitchFamily="18" charset="0"/>
                        </a:rPr>
                        <a:t>4.</a:t>
                      </a:r>
                      <a:endParaRPr kumimoji="0" lang="pl-PL" altLang="pl-PL" sz="1800" b="0" i="0" u="none" strike="noStrike" cap="none" normalizeH="0" baseline="0" smtClean="0">
                        <a:ln>
                          <a:noFill/>
                        </a:ln>
                        <a:solidFill>
                          <a:schemeClr val="bg1"/>
                        </a:solidFill>
                        <a:effectLst/>
                        <a:latin typeface="Arial" charset="0"/>
                        <a:cs typeface="Arial" charset="0"/>
                      </a:endParaRPr>
                    </a:p>
                  </a:txBody>
                  <a:tcPr marL="121920" marR="121920"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marL="342900" indent="-342900">
                        <a:spcBef>
                          <a:spcPct val="20000"/>
                        </a:spcBef>
                        <a:tabLst>
                          <a:tab pos="228600" algn="l"/>
                          <a:tab pos="450850" algn="l"/>
                        </a:tabLst>
                        <a:defRPr sz="2800">
                          <a:solidFill>
                            <a:schemeClr val="tx1"/>
                          </a:solidFill>
                          <a:latin typeface="Arial" charset="0"/>
                          <a:cs typeface="Arial" charset="0"/>
                        </a:defRPr>
                      </a:lvl1pPr>
                      <a:lvl2pPr marL="742950" indent="-285750">
                        <a:spcBef>
                          <a:spcPct val="20000"/>
                        </a:spcBef>
                        <a:tabLst>
                          <a:tab pos="228600" algn="l"/>
                          <a:tab pos="450850" algn="l"/>
                        </a:tabLst>
                        <a:defRPr sz="2400">
                          <a:solidFill>
                            <a:schemeClr val="tx1"/>
                          </a:solidFill>
                          <a:latin typeface="Arial" charset="0"/>
                          <a:cs typeface="Arial" charset="0"/>
                        </a:defRPr>
                      </a:lvl2pPr>
                      <a:lvl3pPr marL="1143000" indent="-228600">
                        <a:spcBef>
                          <a:spcPct val="20000"/>
                        </a:spcBef>
                        <a:tabLst>
                          <a:tab pos="228600" algn="l"/>
                          <a:tab pos="450850" algn="l"/>
                        </a:tabLst>
                        <a:defRPr sz="2000">
                          <a:solidFill>
                            <a:schemeClr val="tx1"/>
                          </a:solidFill>
                          <a:latin typeface="Arial" charset="0"/>
                          <a:cs typeface="Arial" charset="0"/>
                        </a:defRPr>
                      </a:lvl3pPr>
                      <a:lvl4pPr marL="1600200" indent="-228600">
                        <a:spcBef>
                          <a:spcPct val="20000"/>
                        </a:spcBef>
                        <a:tabLst>
                          <a:tab pos="228600" algn="l"/>
                          <a:tab pos="450850" algn="l"/>
                        </a:tabLst>
                        <a:defRPr>
                          <a:solidFill>
                            <a:schemeClr val="tx1"/>
                          </a:solidFill>
                          <a:latin typeface="Arial" charset="0"/>
                          <a:cs typeface="Arial" charset="0"/>
                        </a:defRPr>
                      </a:lvl4pPr>
                      <a:lvl5pPr marL="2057400" indent="-228600">
                        <a:spcBef>
                          <a:spcPct val="20000"/>
                        </a:spcBef>
                        <a:tabLst>
                          <a:tab pos="228600" algn="l"/>
                          <a:tab pos="450850" algn="l"/>
                        </a:tabLst>
                        <a:defRPr>
                          <a:solidFill>
                            <a:schemeClr val="tx1"/>
                          </a:solidFill>
                          <a:latin typeface="Arial" charset="0"/>
                          <a:cs typeface="Arial" charset="0"/>
                        </a:defRPr>
                      </a:lvl5pPr>
                      <a:lvl6pPr marL="2514600" indent="-228600" fontAlgn="base">
                        <a:spcBef>
                          <a:spcPct val="20000"/>
                        </a:spcBef>
                        <a:spcAft>
                          <a:spcPct val="0"/>
                        </a:spcAft>
                        <a:tabLst>
                          <a:tab pos="228600" algn="l"/>
                          <a:tab pos="450850" algn="l"/>
                        </a:tabLst>
                        <a:defRPr>
                          <a:solidFill>
                            <a:schemeClr val="tx1"/>
                          </a:solidFill>
                          <a:latin typeface="Arial" charset="0"/>
                          <a:cs typeface="Arial" charset="0"/>
                        </a:defRPr>
                      </a:lvl6pPr>
                      <a:lvl7pPr marL="2971800" indent="-228600" fontAlgn="base">
                        <a:spcBef>
                          <a:spcPct val="20000"/>
                        </a:spcBef>
                        <a:spcAft>
                          <a:spcPct val="0"/>
                        </a:spcAft>
                        <a:tabLst>
                          <a:tab pos="228600" algn="l"/>
                          <a:tab pos="450850" algn="l"/>
                        </a:tabLst>
                        <a:defRPr>
                          <a:solidFill>
                            <a:schemeClr val="tx1"/>
                          </a:solidFill>
                          <a:latin typeface="Arial" charset="0"/>
                          <a:cs typeface="Arial" charset="0"/>
                        </a:defRPr>
                      </a:lvl7pPr>
                      <a:lvl8pPr marL="3429000" indent="-228600" fontAlgn="base">
                        <a:spcBef>
                          <a:spcPct val="20000"/>
                        </a:spcBef>
                        <a:spcAft>
                          <a:spcPct val="0"/>
                        </a:spcAft>
                        <a:tabLst>
                          <a:tab pos="228600" algn="l"/>
                          <a:tab pos="450850" algn="l"/>
                        </a:tabLst>
                        <a:defRPr>
                          <a:solidFill>
                            <a:schemeClr val="tx1"/>
                          </a:solidFill>
                          <a:latin typeface="Arial" charset="0"/>
                          <a:cs typeface="Arial" charset="0"/>
                        </a:defRPr>
                      </a:lvl8pPr>
                      <a:lvl9pPr marL="3886200" indent="-228600" fontAlgn="base">
                        <a:spcBef>
                          <a:spcPct val="20000"/>
                        </a:spcBef>
                        <a:spcAft>
                          <a:spcPct val="0"/>
                        </a:spcAft>
                        <a:tabLst>
                          <a:tab pos="228600" algn="l"/>
                          <a:tab pos="450850" algn="l"/>
                        </a:tabLst>
                        <a:defRPr>
                          <a:solidFill>
                            <a:schemeClr val="tx1"/>
                          </a:solidFill>
                          <a:latin typeface="Arial" charset="0"/>
                          <a:cs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tab pos="228600" algn="l"/>
                          <a:tab pos="450850" algn="l"/>
                        </a:tabLst>
                      </a:pPr>
                      <a:r>
                        <a:rPr kumimoji="0" lang="pl-PL" altLang="pl-PL" sz="1800" b="0" i="0" u="none" strike="noStrike" cap="none" normalizeH="0" baseline="0" dirty="0" smtClean="0">
                          <a:ln>
                            <a:noFill/>
                          </a:ln>
                          <a:solidFill>
                            <a:schemeClr val="bg1"/>
                          </a:solidFill>
                          <a:effectLst/>
                          <a:latin typeface="Times New Roman" pitchFamily="18" charset="0"/>
                          <a:cs typeface="Times New Roman" pitchFamily="18" charset="0"/>
                        </a:rPr>
                        <a:t>Składka na ubezpieczenie chorobowe (3 000 x 2,45%)</a:t>
                      </a:r>
                      <a:endParaRPr kumimoji="0" lang="pl-PL" altLang="pl-PL" sz="1800" b="0" i="0" u="none" strike="noStrike" cap="none" normalizeH="0" baseline="0" dirty="0" smtClean="0">
                        <a:ln>
                          <a:noFill/>
                        </a:ln>
                        <a:solidFill>
                          <a:schemeClr val="bg1"/>
                        </a:solidFill>
                        <a:effectLst/>
                        <a:latin typeface="Arial" charset="0"/>
                        <a:cs typeface="Arial" charset="0"/>
                      </a:endParaRPr>
                    </a:p>
                  </a:txBody>
                  <a:tcPr marL="121920" marR="121920"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marL="342900" indent="-342900">
                        <a:spcBef>
                          <a:spcPct val="20000"/>
                        </a:spcBef>
                        <a:tabLst>
                          <a:tab pos="228600" algn="l"/>
                          <a:tab pos="450850" algn="l"/>
                        </a:tabLst>
                        <a:defRPr sz="2800">
                          <a:solidFill>
                            <a:schemeClr val="tx1"/>
                          </a:solidFill>
                          <a:latin typeface="Arial" charset="0"/>
                          <a:cs typeface="Arial" charset="0"/>
                        </a:defRPr>
                      </a:lvl1pPr>
                      <a:lvl2pPr marL="742950" indent="-285750">
                        <a:spcBef>
                          <a:spcPct val="20000"/>
                        </a:spcBef>
                        <a:tabLst>
                          <a:tab pos="228600" algn="l"/>
                          <a:tab pos="450850" algn="l"/>
                        </a:tabLst>
                        <a:defRPr sz="2400">
                          <a:solidFill>
                            <a:schemeClr val="tx1"/>
                          </a:solidFill>
                          <a:latin typeface="Arial" charset="0"/>
                          <a:cs typeface="Arial" charset="0"/>
                        </a:defRPr>
                      </a:lvl2pPr>
                      <a:lvl3pPr marL="1143000" indent="-228600">
                        <a:spcBef>
                          <a:spcPct val="20000"/>
                        </a:spcBef>
                        <a:tabLst>
                          <a:tab pos="228600" algn="l"/>
                          <a:tab pos="450850" algn="l"/>
                        </a:tabLst>
                        <a:defRPr sz="2000">
                          <a:solidFill>
                            <a:schemeClr val="tx1"/>
                          </a:solidFill>
                          <a:latin typeface="Arial" charset="0"/>
                          <a:cs typeface="Arial" charset="0"/>
                        </a:defRPr>
                      </a:lvl3pPr>
                      <a:lvl4pPr marL="1600200" indent="-228600">
                        <a:spcBef>
                          <a:spcPct val="20000"/>
                        </a:spcBef>
                        <a:tabLst>
                          <a:tab pos="228600" algn="l"/>
                          <a:tab pos="450850" algn="l"/>
                        </a:tabLst>
                        <a:defRPr>
                          <a:solidFill>
                            <a:schemeClr val="tx1"/>
                          </a:solidFill>
                          <a:latin typeface="Arial" charset="0"/>
                          <a:cs typeface="Arial" charset="0"/>
                        </a:defRPr>
                      </a:lvl4pPr>
                      <a:lvl5pPr marL="2057400" indent="-228600">
                        <a:spcBef>
                          <a:spcPct val="20000"/>
                        </a:spcBef>
                        <a:tabLst>
                          <a:tab pos="228600" algn="l"/>
                          <a:tab pos="450850" algn="l"/>
                        </a:tabLst>
                        <a:defRPr>
                          <a:solidFill>
                            <a:schemeClr val="tx1"/>
                          </a:solidFill>
                          <a:latin typeface="Arial" charset="0"/>
                          <a:cs typeface="Arial" charset="0"/>
                        </a:defRPr>
                      </a:lvl5pPr>
                      <a:lvl6pPr marL="2514600" indent="-228600" fontAlgn="base">
                        <a:spcBef>
                          <a:spcPct val="20000"/>
                        </a:spcBef>
                        <a:spcAft>
                          <a:spcPct val="0"/>
                        </a:spcAft>
                        <a:tabLst>
                          <a:tab pos="228600" algn="l"/>
                          <a:tab pos="450850" algn="l"/>
                        </a:tabLst>
                        <a:defRPr>
                          <a:solidFill>
                            <a:schemeClr val="tx1"/>
                          </a:solidFill>
                          <a:latin typeface="Arial" charset="0"/>
                          <a:cs typeface="Arial" charset="0"/>
                        </a:defRPr>
                      </a:lvl6pPr>
                      <a:lvl7pPr marL="2971800" indent="-228600" fontAlgn="base">
                        <a:spcBef>
                          <a:spcPct val="20000"/>
                        </a:spcBef>
                        <a:spcAft>
                          <a:spcPct val="0"/>
                        </a:spcAft>
                        <a:tabLst>
                          <a:tab pos="228600" algn="l"/>
                          <a:tab pos="450850" algn="l"/>
                        </a:tabLst>
                        <a:defRPr>
                          <a:solidFill>
                            <a:schemeClr val="tx1"/>
                          </a:solidFill>
                          <a:latin typeface="Arial" charset="0"/>
                          <a:cs typeface="Arial" charset="0"/>
                        </a:defRPr>
                      </a:lvl7pPr>
                      <a:lvl8pPr marL="3429000" indent="-228600" fontAlgn="base">
                        <a:spcBef>
                          <a:spcPct val="20000"/>
                        </a:spcBef>
                        <a:spcAft>
                          <a:spcPct val="0"/>
                        </a:spcAft>
                        <a:tabLst>
                          <a:tab pos="228600" algn="l"/>
                          <a:tab pos="450850" algn="l"/>
                        </a:tabLst>
                        <a:defRPr>
                          <a:solidFill>
                            <a:schemeClr val="tx1"/>
                          </a:solidFill>
                          <a:latin typeface="Arial" charset="0"/>
                          <a:cs typeface="Arial" charset="0"/>
                        </a:defRPr>
                      </a:lvl8pPr>
                      <a:lvl9pPr marL="3886200" indent="-228600" fontAlgn="base">
                        <a:spcBef>
                          <a:spcPct val="20000"/>
                        </a:spcBef>
                        <a:spcAft>
                          <a:spcPct val="0"/>
                        </a:spcAft>
                        <a:tabLst>
                          <a:tab pos="228600" algn="l"/>
                          <a:tab pos="450850" algn="l"/>
                        </a:tabLst>
                        <a:defRPr>
                          <a:solidFill>
                            <a:schemeClr val="tx1"/>
                          </a:solidFill>
                          <a:latin typeface="Arial" charset="0"/>
                          <a:cs typeface="Arial"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tab pos="228600" algn="l"/>
                          <a:tab pos="450850" algn="l"/>
                        </a:tabLst>
                      </a:pPr>
                      <a:r>
                        <a:rPr kumimoji="0" lang="pl-PL" altLang="pl-PL" sz="1800" b="0" i="0" u="none" strike="noStrike" cap="none" normalizeH="0" baseline="0" smtClean="0">
                          <a:ln>
                            <a:noFill/>
                          </a:ln>
                          <a:solidFill>
                            <a:schemeClr val="bg1"/>
                          </a:solidFill>
                          <a:effectLst/>
                          <a:latin typeface="Times New Roman" pitchFamily="18" charset="0"/>
                          <a:cs typeface="Times New Roman" pitchFamily="18" charset="0"/>
                        </a:rPr>
                        <a:t>73,50</a:t>
                      </a:r>
                      <a:endParaRPr kumimoji="0" lang="pl-PL" altLang="pl-PL" sz="1800" b="0" i="0" u="none" strike="noStrike" cap="none" normalizeH="0" baseline="0" smtClean="0">
                        <a:ln>
                          <a:noFill/>
                        </a:ln>
                        <a:solidFill>
                          <a:schemeClr val="bg1"/>
                        </a:solidFill>
                        <a:effectLst/>
                        <a:latin typeface="Arial" charset="0"/>
                        <a:cs typeface="Arial" charset="0"/>
                      </a:endParaRPr>
                    </a:p>
                  </a:txBody>
                  <a:tcPr marL="121920" marR="121920"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r>
              <a:tr h="384197">
                <a:tc>
                  <a:txBody>
                    <a:bodyPr/>
                    <a:lstStyle>
                      <a:lvl1pPr marL="342900" indent="-342900">
                        <a:spcBef>
                          <a:spcPct val="20000"/>
                        </a:spcBef>
                        <a:defRPr sz="2800">
                          <a:solidFill>
                            <a:schemeClr val="tx1"/>
                          </a:solidFill>
                          <a:latin typeface="Arial" charset="0"/>
                          <a:cs typeface="Arial" charset="0"/>
                        </a:defRPr>
                      </a:lvl1pPr>
                      <a:lvl2pPr marL="742950" indent="-285750">
                        <a:spcBef>
                          <a:spcPct val="20000"/>
                        </a:spcBef>
                        <a:defRPr sz="2400">
                          <a:solidFill>
                            <a:schemeClr val="tx1"/>
                          </a:solidFill>
                          <a:latin typeface="Arial" charset="0"/>
                          <a:cs typeface="Arial" charset="0"/>
                        </a:defRPr>
                      </a:lvl2pPr>
                      <a:lvl3pPr marL="1143000" indent="-228600">
                        <a:spcBef>
                          <a:spcPct val="20000"/>
                        </a:spcBef>
                        <a:defRPr sz="2000">
                          <a:solidFill>
                            <a:schemeClr val="tx1"/>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fontAlgn="base">
                        <a:spcBef>
                          <a:spcPct val="20000"/>
                        </a:spcBef>
                        <a:spcAft>
                          <a:spcPct val="0"/>
                        </a:spcAft>
                        <a:defRPr>
                          <a:solidFill>
                            <a:schemeClr val="tx1"/>
                          </a:solidFill>
                          <a:latin typeface="Arial" charset="0"/>
                          <a:cs typeface="Arial" charset="0"/>
                        </a:defRPr>
                      </a:lvl6pPr>
                      <a:lvl7pPr marL="2971800" indent="-228600" fontAlgn="base">
                        <a:spcBef>
                          <a:spcPct val="20000"/>
                        </a:spcBef>
                        <a:spcAft>
                          <a:spcPct val="0"/>
                        </a:spcAft>
                        <a:defRPr>
                          <a:solidFill>
                            <a:schemeClr val="tx1"/>
                          </a:solidFill>
                          <a:latin typeface="Arial" charset="0"/>
                          <a:cs typeface="Arial" charset="0"/>
                        </a:defRPr>
                      </a:lvl7pPr>
                      <a:lvl8pPr marL="3429000" indent="-228600" fontAlgn="base">
                        <a:spcBef>
                          <a:spcPct val="20000"/>
                        </a:spcBef>
                        <a:spcAft>
                          <a:spcPct val="0"/>
                        </a:spcAft>
                        <a:defRPr>
                          <a:solidFill>
                            <a:schemeClr val="tx1"/>
                          </a:solidFill>
                          <a:latin typeface="Arial" charset="0"/>
                          <a:cs typeface="Arial" charset="0"/>
                        </a:defRPr>
                      </a:lvl8pPr>
                      <a:lvl9pPr marL="3886200" indent="-228600" fontAlgn="base">
                        <a:spcBef>
                          <a:spcPct val="20000"/>
                        </a:spcBef>
                        <a:spcAft>
                          <a:spcPct val="0"/>
                        </a:spcAft>
                        <a:defRPr>
                          <a:solidFill>
                            <a:schemeClr val="tx1"/>
                          </a:solidFill>
                          <a:latin typeface="Arial" charset="0"/>
                          <a:cs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altLang="pl-PL" sz="1800" b="0" i="0" u="none" strike="noStrike" cap="none" normalizeH="0" baseline="0" smtClean="0">
                          <a:ln>
                            <a:noFill/>
                          </a:ln>
                          <a:solidFill>
                            <a:schemeClr val="bg1"/>
                          </a:solidFill>
                          <a:effectLst/>
                          <a:latin typeface="Times New Roman" pitchFamily="18" charset="0"/>
                          <a:cs typeface="Times New Roman" pitchFamily="18" charset="0"/>
                        </a:rPr>
                        <a:t>5.</a:t>
                      </a:r>
                      <a:endParaRPr kumimoji="0" lang="pl-PL" altLang="pl-PL" sz="1800" b="0" i="0" u="none" strike="noStrike" cap="none" normalizeH="0" baseline="0" smtClean="0">
                        <a:ln>
                          <a:noFill/>
                        </a:ln>
                        <a:solidFill>
                          <a:schemeClr val="bg1"/>
                        </a:solidFill>
                        <a:effectLst/>
                        <a:latin typeface="Arial" charset="0"/>
                        <a:cs typeface="Arial" charset="0"/>
                      </a:endParaRPr>
                    </a:p>
                  </a:txBody>
                  <a:tcPr marL="121920" marR="121920"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marL="342900" indent="-342900">
                        <a:spcBef>
                          <a:spcPct val="20000"/>
                        </a:spcBef>
                        <a:tabLst>
                          <a:tab pos="228600" algn="l"/>
                          <a:tab pos="450850" algn="l"/>
                        </a:tabLst>
                        <a:defRPr sz="2800">
                          <a:solidFill>
                            <a:schemeClr val="tx1"/>
                          </a:solidFill>
                          <a:latin typeface="Arial" charset="0"/>
                          <a:cs typeface="Arial" charset="0"/>
                        </a:defRPr>
                      </a:lvl1pPr>
                      <a:lvl2pPr marL="742950" indent="-285750">
                        <a:spcBef>
                          <a:spcPct val="20000"/>
                        </a:spcBef>
                        <a:tabLst>
                          <a:tab pos="228600" algn="l"/>
                          <a:tab pos="450850" algn="l"/>
                        </a:tabLst>
                        <a:defRPr sz="2400">
                          <a:solidFill>
                            <a:schemeClr val="tx1"/>
                          </a:solidFill>
                          <a:latin typeface="Arial" charset="0"/>
                          <a:cs typeface="Arial" charset="0"/>
                        </a:defRPr>
                      </a:lvl2pPr>
                      <a:lvl3pPr marL="1143000" indent="-228600">
                        <a:spcBef>
                          <a:spcPct val="20000"/>
                        </a:spcBef>
                        <a:tabLst>
                          <a:tab pos="228600" algn="l"/>
                          <a:tab pos="450850" algn="l"/>
                        </a:tabLst>
                        <a:defRPr sz="2000">
                          <a:solidFill>
                            <a:schemeClr val="tx1"/>
                          </a:solidFill>
                          <a:latin typeface="Arial" charset="0"/>
                          <a:cs typeface="Arial" charset="0"/>
                        </a:defRPr>
                      </a:lvl3pPr>
                      <a:lvl4pPr marL="1600200" indent="-228600">
                        <a:spcBef>
                          <a:spcPct val="20000"/>
                        </a:spcBef>
                        <a:tabLst>
                          <a:tab pos="228600" algn="l"/>
                          <a:tab pos="450850" algn="l"/>
                        </a:tabLst>
                        <a:defRPr>
                          <a:solidFill>
                            <a:schemeClr val="tx1"/>
                          </a:solidFill>
                          <a:latin typeface="Arial" charset="0"/>
                          <a:cs typeface="Arial" charset="0"/>
                        </a:defRPr>
                      </a:lvl4pPr>
                      <a:lvl5pPr marL="2057400" indent="-228600">
                        <a:spcBef>
                          <a:spcPct val="20000"/>
                        </a:spcBef>
                        <a:tabLst>
                          <a:tab pos="228600" algn="l"/>
                          <a:tab pos="450850" algn="l"/>
                        </a:tabLst>
                        <a:defRPr>
                          <a:solidFill>
                            <a:schemeClr val="tx1"/>
                          </a:solidFill>
                          <a:latin typeface="Arial" charset="0"/>
                          <a:cs typeface="Arial" charset="0"/>
                        </a:defRPr>
                      </a:lvl5pPr>
                      <a:lvl6pPr marL="2514600" indent="-228600" fontAlgn="base">
                        <a:spcBef>
                          <a:spcPct val="20000"/>
                        </a:spcBef>
                        <a:spcAft>
                          <a:spcPct val="0"/>
                        </a:spcAft>
                        <a:tabLst>
                          <a:tab pos="228600" algn="l"/>
                          <a:tab pos="450850" algn="l"/>
                        </a:tabLst>
                        <a:defRPr>
                          <a:solidFill>
                            <a:schemeClr val="tx1"/>
                          </a:solidFill>
                          <a:latin typeface="Arial" charset="0"/>
                          <a:cs typeface="Arial" charset="0"/>
                        </a:defRPr>
                      </a:lvl6pPr>
                      <a:lvl7pPr marL="2971800" indent="-228600" fontAlgn="base">
                        <a:spcBef>
                          <a:spcPct val="20000"/>
                        </a:spcBef>
                        <a:spcAft>
                          <a:spcPct val="0"/>
                        </a:spcAft>
                        <a:tabLst>
                          <a:tab pos="228600" algn="l"/>
                          <a:tab pos="450850" algn="l"/>
                        </a:tabLst>
                        <a:defRPr>
                          <a:solidFill>
                            <a:schemeClr val="tx1"/>
                          </a:solidFill>
                          <a:latin typeface="Arial" charset="0"/>
                          <a:cs typeface="Arial" charset="0"/>
                        </a:defRPr>
                      </a:lvl7pPr>
                      <a:lvl8pPr marL="3429000" indent="-228600" fontAlgn="base">
                        <a:spcBef>
                          <a:spcPct val="20000"/>
                        </a:spcBef>
                        <a:spcAft>
                          <a:spcPct val="0"/>
                        </a:spcAft>
                        <a:tabLst>
                          <a:tab pos="228600" algn="l"/>
                          <a:tab pos="450850" algn="l"/>
                        </a:tabLst>
                        <a:defRPr>
                          <a:solidFill>
                            <a:schemeClr val="tx1"/>
                          </a:solidFill>
                          <a:latin typeface="Arial" charset="0"/>
                          <a:cs typeface="Arial" charset="0"/>
                        </a:defRPr>
                      </a:lvl8pPr>
                      <a:lvl9pPr marL="3886200" indent="-228600" fontAlgn="base">
                        <a:spcBef>
                          <a:spcPct val="20000"/>
                        </a:spcBef>
                        <a:spcAft>
                          <a:spcPct val="0"/>
                        </a:spcAft>
                        <a:tabLst>
                          <a:tab pos="228600" algn="l"/>
                          <a:tab pos="450850" algn="l"/>
                        </a:tabLst>
                        <a:defRPr>
                          <a:solidFill>
                            <a:schemeClr val="tx1"/>
                          </a:solidFill>
                          <a:latin typeface="Arial" charset="0"/>
                          <a:cs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tab pos="228600" algn="l"/>
                          <a:tab pos="450850" algn="l"/>
                        </a:tabLst>
                      </a:pPr>
                      <a:r>
                        <a:rPr kumimoji="0" lang="pl-PL" altLang="pl-PL" sz="1800" b="0" i="0" u="none" strike="noStrike" cap="none" normalizeH="0" baseline="0" dirty="0" smtClean="0">
                          <a:ln>
                            <a:noFill/>
                          </a:ln>
                          <a:solidFill>
                            <a:schemeClr val="bg1"/>
                          </a:solidFill>
                          <a:effectLst/>
                          <a:latin typeface="Times New Roman" pitchFamily="18" charset="0"/>
                          <a:cs typeface="Times New Roman" pitchFamily="18" charset="0"/>
                        </a:rPr>
                        <a:t>Razem składki na ubezpieczenia społeczne </a:t>
                      </a:r>
                      <a:endParaRPr kumimoji="0" lang="pl-PL" altLang="pl-PL" sz="1800" b="0" i="0" u="none" strike="noStrike" cap="none" normalizeH="0" baseline="0" dirty="0" smtClean="0">
                        <a:ln>
                          <a:noFill/>
                        </a:ln>
                        <a:solidFill>
                          <a:schemeClr val="bg1"/>
                        </a:solidFill>
                        <a:effectLst/>
                        <a:latin typeface="Arial" charset="0"/>
                        <a:cs typeface="Arial" charset="0"/>
                      </a:endParaRPr>
                    </a:p>
                  </a:txBody>
                  <a:tcPr marL="121920" marR="121920"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marL="342900" indent="-342900">
                        <a:spcBef>
                          <a:spcPct val="20000"/>
                        </a:spcBef>
                        <a:tabLst>
                          <a:tab pos="228600" algn="l"/>
                          <a:tab pos="450850" algn="l"/>
                        </a:tabLst>
                        <a:defRPr sz="2800">
                          <a:solidFill>
                            <a:schemeClr val="tx1"/>
                          </a:solidFill>
                          <a:latin typeface="Arial" charset="0"/>
                          <a:cs typeface="Arial" charset="0"/>
                        </a:defRPr>
                      </a:lvl1pPr>
                      <a:lvl2pPr marL="742950" indent="-285750">
                        <a:spcBef>
                          <a:spcPct val="20000"/>
                        </a:spcBef>
                        <a:tabLst>
                          <a:tab pos="228600" algn="l"/>
                          <a:tab pos="450850" algn="l"/>
                        </a:tabLst>
                        <a:defRPr sz="2400">
                          <a:solidFill>
                            <a:schemeClr val="tx1"/>
                          </a:solidFill>
                          <a:latin typeface="Arial" charset="0"/>
                          <a:cs typeface="Arial" charset="0"/>
                        </a:defRPr>
                      </a:lvl2pPr>
                      <a:lvl3pPr marL="1143000" indent="-228600">
                        <a:spcBef>
                          <a:spcPct val="20000"/>
                        </a:spcBef>
                        <a:tabLst>
                          <a:tab pos="228600" algn="l"/>
                          <a:tab pos="450850" algn="l"/>
                        </a:tabLst>
                        <a:defRPr sz="2000">
                          <a:solidFill>
                            <a:schemeClr val="tx1"/>
                          </a:solidFill>
                          <a:latin typeface="Arial" charset="0"/>
                          <a:cs typeface="Arial" charset="0"/>
                        </a:defRPr>
                      </a:lvl3pPr>
                      <a:lvl4pPr marL="1600200" indent="-228600">
                        <a:spcBef>
                          <a:spcPct val="20000"/>
                        </a:spcBef>
                        <a:tabLst>
                          <a:tab pos="228600" algn="l"/>
                          <a:tab pos="450850" algn="l"/>
                        </a:tabLst>
                        <a:defRPr>
                          <a:solidFill>
                            <a:schemeClr val="tx1"/>
                          </a:solidFill>
                          <a:latin typeface="Arial" charset="0"/>
                          <a:cs typeface="Arial" charset="0"/>
                        </a:defRPr>
                      </a:lvl4pPr>
                      <a:lvl5pPr marL="2057400" indent="-228600">
                        <a:spcBef>
                          <a:spcPct val="20000"/>
                        </a:spcBef>
                        <a:tabLst>
                          <a:tab pos="228600" algn="l"/>
                          <a:tab pos="450850" algn="l"/>
                        </a:tabLst>
                        <a:defRPr>
                          <a:solidFill>
                            <a:schemeClr val="tx1"/>
                          </a:solidFill>
                          <a:latin typeface="Arial" charset="0"/>
                          <a:cs typeface="Arial" charset="0"/>
                        </a:defRPr>
                      </a:lvl5pPr>
                      <a:lvl6pPr marL="2514600" indent="-228600" fontAlgn="base">
                        <a:spcBef>
                          <a:spcPct val="20000"/>
                        </a:spcBef>
                        <a:spcAft>
                          <a:spcPct val="0"/>
                        </a:spcAft>
                        <a:tabLst>
                          <a:tab pos="228600" algn="l"/>
                          <a:tab pos="450850" algn="l"/>
                        </a:tabLst>
                        <a:defRPr>
                          <a:solidFill>
                            <a:schemeClr val="tx1"/>
                          </a:solidFill>
                          <a:latin typeface="Arial" charset="0"/>
                          <a:cs typeface="Arial" charset="0"/>
                        </a:defRPr>
                      </a:lvl6pPr>
                      <a:lvl7pPr marL="2971800" indent="-228600" fontAlgn="base">
                        <a:spcBef>
                          <a:spcPct val="20000"/>
                        </a:spcBef>
                        <a:spcAft>
                          <a:spcPct val="0"/>
                        </a:spcAft>
                        <a:tabLst>
                          <a:tab pos="228600" algn="l"/>
                          <a:tab pos="450850" algn="l"/>
                        </a:tabLst>
                        <a:defRPr>
                          <a:solidFill>
                            <a:schemeClr val="tx1"/>
                          </a:solidFill>
                          <a:latin typeface="Arial" charset="0"/>
                          <a:cs typeface="Arial" charset="0"/>
                        </a:defRPr>
                      </a:lvl7pPr>
                      <a:lvl8pPr marL="3429000" indent="-228600" fontAlgn="base">
                        <a:spcBef>
                          <a:spcPct val="20000"/>
                        </a:spcBef>
                        <a:spcAft>
                          <a:spcPct val="0"/>
                        </a:spcAft>
                        <a:tabLst>
                          <a:tab pos="228600" algn="l"/>
                          <a:tab pos="450850" algn="l"/>
                        </a:tabLst>
                        <a:defRPr>
                          <a:solidFill>
                            <a:schemeClr val="tx1"/>
                          </a:solidFill>
                          <a:latin typeface="Arial" charset="0"/>
                          <a:cs typeface="Arial" charset="0"/>
                        </a:defRPr>
                      </a:lvl8pPr>
                      <a:lvl9pPr marL="3886200" indent="-228600" fontAlgn="base">
                        <a:spcBef>
                          <a:spcPct val="20000"/>
                        </a:spcBef>
                        <a:spcAft>
                          <a:spcPct val="0"/>
                        </a:spcAft>
                        <a:tabLst>
                          <a:tab pos="228600" algn="l"/>
                          <a:tab pos="450850" algn="l"/>
                        </a:tabLst>
                        <a:defRPr>
                          <a:solidFill>
                            <a:schemeClr val="tx1"/>
                          </a:solidFill>
                          <a:latin typeface="Arial" charset="0"/>
                          <a:cs typeface="Arial"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tab pos="228600" algn="l"/>
                          <a:tab pos="450850" algn="l"/>
                        </a:tabLst>
                      </a:pPr>
                      <a:r>
                        <a:rPr kumimoji="0" lang="pl-PL" altLang="pl-PL" sz="1800" b="0" i="0" u="none" strike="noStrike" cap="none" normalizeH="0" baseline="0" smtClean="0">
                          <a:ln>
                            <a:noFill/>
                          </a:ln>
                          <a:solidFill>
                            <a:schemeClr val="bg1"/>
                          </a:solidFill>
                          <a:effectLst/>
                          <a:latin typeface="Times New Roman" pitchFamily="18" charset="0"/>
                          <a:cs typeface="Times New Roman" pitchFamily="18" charset="0"/>
                        </a:rPr>
                        <a:t>411,30</a:t>
                      </a:r>
                      <a:endParaRPr kumimoji="0" lang="pl-PL" altLang="pl-PL" sz="1800" b="0" i="0" u="none" strike="noStrike" cap="none" normalizeH="0" baseline="0" smtClean="0">
                        <a:ln>
                          <a:noFill/>
                        </a:ln>
                        <a:solidFill>
                          <a:schemeClr val="bg1"/>
                        </a:solidFill>
                        <a:effectLst/>
                        <a:latin typeface="Arial" charset="0"/>
                        <a:cs typeface="Arial" charset="0"/>
                      </a:endParaRPr>
                    </a:p>
                  </a:txBody>
                  <a:tcPr marL="121920" marR="121920"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r>
              <a:tr h="914411">
                <a:tc>
                  <a:txBody>
                    <a:bodyPr/>
                    <a:lstStyle>
                      <a:lvl1pPr marL="342900" indent="-342900">
                        <a:spcBef>
                          <a:spcPct val="20000"/>
                        </a:spcBef>
                        <a:defRPr sz="2800">
                          <a:solidFill>
                            <a:schemeClr val="tx1"/>
                          </a:solidFill>
                          <a:latin typeface="Arial" charset="0"/>
                          <a:cs typeface="Arial" charset="0"/>
                        </a:defRPr>
                      </a:lvl1pPr>
                      <a:lvl2pPr marL="742950" indent="-285750">
                        <a:spcBef>
                          <a:spcPct val="20000"/>
                        </a:spcBef>
                        <a:defRPr sz="2400">
                          <a:solidFill>
                            <a:schemeClr val="tx1"/>
                          </a:solidFill>
                          <a:latin typeface="Arial" charset="0"/>
                          <a:cs typeface="Arial" charset="0"/>
                        </a:defRPr>
                      </a:lvl2pPr>
                      <a:lvl3pPr marL="1143000" indent="-228600">
                        <a:spcBef>
                          <a:spcPct val="20000"/>
                        </a:spcBef>
                        <a:defRPr sz="2000">
                          <a:solidFill>
                            <a:schemeClr val="tx1"/>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fontAlgn="base">
                        <a:spcBef>
                          <a:spcPct val="20000"/>
                        </a:spcBef>
                        <a:spcAft>
                          <a:spcPct val="0"/>
                        </a:spcAft>
                        <a:defRPr>
                          <a:solidFill>
                            <a:schemeClr val="tx1"/>
                          </a:solidFill>
                          <a:latin typeface="Arial" charset="0"/>
                          <a:cs typeface="Arial" charset="0"/>
                        </a:defRPr>
                      </a:lvl6pPr>
                      <a:lvl7pPr marL="2971800" indent="-228600" fontAlgn="base">
                        <a:spcBef>
                          <a:spcPct val="20000"/>
                        </a:spcBef>
                        <a:spcAft>
                          <a:spcPct val="0"/>
                        </a:spcAft>
                        <a:defRPr>
                          <a:solidFill>
                            <a:schemeClr val="tx1"/>
                          </a:solidFill>
                          <a:latin typeface="Arial" charset="0"/>
                          <a:cs typeface="Arial" charset="0"/>
                        </a:defRPr>
                      </a:lvl7pPr>
                      <a:lvl8pPr marL="3429000" indent="-228600" fontAlgn="base">
                        <a:spcBef>
                          <a:spcPct val="20000"/>
                        </a:spcBef>
                        <a:spcAft>
                          <a:spcPct val="0"/>
                        </a:spcAft>
                        <a:defRPr>
                          <a:solidFill>
                            <a:schemeClr val="tx1"/>
                          </a:solidFill>
                          <a:latin typeface="Arial" charset="0"/>
                          <a:cs typeface="Arial" charset="0"/>
                        </a:defRPr>
                      </a:lvl8pPr>
                      <a:lvl9pPr marL="3886200" indent="-228600" fontAlgn="base">
                        <a:spcBef>
                          <a:spcPct val="20000"/>
                        </a:spcBef>
                        <a:spcAft>
                          <a:spcPct val="0"/>
                        </a:spcAft>
                        <a:defRPr>
                          <a:solidFill>
                            <a:schemeClr val="tx1"/>
                          </a:solidFill>
                          <a:latin typeface="Arial" charset="0"/>
                          <a:cs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altLang="pl-PL" sz="1800" b="0" i="0" u="none" strike="noStrike" cap="none" normalizeH="0" baseline="0" smtClean="0">
                          <a:ln>
                            <a:noFill/>
                          </a:ln>
                          <a:solidFill>
                            <a:schemeClr val="bg1"/>
                          </a:solidFill>
                          <a:effectLst/>
                          <a:latin typeface="Times New Roman" pitchFamily="18" charset="0"/>
                          <a:cs typeface="Times New Roman" pitchFamily="18" charset="0"/>
                        </a:rPr>
                        <a:t>6.</a:t>
                      </a:r>
                      <a:endParaRPr kumimoji="0" lang="pl-PL" altLang="pl-PL" sz="1800" b="0" i="0" u="none" strike="noStrike" cap="none" normalizeH="0" baseline="0" smtClean="0">
                        <a:ln>
                          <a:noFill/>
                        </a:ln>
                        <a:solidFill>
                          <a:schemeClr val="bg1"/>
                        </a:solidFill>
                        <a:effectLst/>
                        <a:latin typeface="Arial" charset="0"/>
                        <a:cs typeface="Arial" charset="0"/>
                      </a:endParaRPr>
                    </a:p>
                  </a:txBody>
                  <a:tcPr marL="121920" marR="121920"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marL="342900" indent="-161925">
                        <a:spcBef>
                          <a:spcPct val="20000"/>
                        </a:spcBef>
                        <a:tabLst>
                          <a:tab pos="111125" algn="l"/>
                          <a:tab pos="450850" algn="l"/>
                        </a:tabLst>
                        <a:defRPr sz="2800">
                          <a:solidFill>
                            <a:schemeClr val="tx1"/>
                          </a:solidFill>
                          <a:latin typeface="Arial" charset="0"/>
                          <a:cs typeface="Arial" charset="0"/>
                        </a:defRPr>
                      </a:lvl1pPr>
                      <a:lvl2pPr marL="742950" indent="-285750">
                        <a:spcBef>
                          <a:spcPct val="20000"/>
                        </a:spcBef>
                        <a:tabLst>
                          <a:tab pos="111125" algn="l"/>
                          <a:tab pos="450850" algn="l"/>
                        </a:tabLst>
                        <a:defRPr sz="2400">
                          <a:solidFill>
                            <a:schemeClr val="tx1"/>
                          </a:solidFill>
                          <a:latin typeface="Arial" charset="0"/>
                          <a:cs typeface="Arial" charset="0"/>
                        </a:defRPr>
                      </a:lvl2pPr>
                      <a:lvl3pPr marL="1143000" indent="-228600">
                        <a:spcBef>
                          <a:spcPct val="20000"/>
                        </a:spcBef>
                        <a:tabLst>
                          <a:tab pos="111125" algn="l"/>
                          <a:tab pos="450850" algn="l"/>
                        </a:tabLst>
                        <a:defRPr sz="2000">
                          <a:solidFill>
                            <a:schemeClr val="tx1"/>
                          </a:solidFill>
                          <a:latin typeface="Arial" charset="0"/>
                          <a:cs typeface="Arial" charset="0"/>
                        </a:defRPr>
                      </a:lvl3pPr>
                      <a:lvl4pPr marL="1600200" indent="-228600">
                        <a:spcBef>
                          <a:spcPct val="20000"/>
                        </a:spcBef>
                        <a:tabLst>
                          <a:tab pos="111125" algn="l"/>
                          <a:tab pos="450850" algn="l"/>
                        </a:tabLst>
                        <a:defRPr>
                          <a:solidFill>
                            <a:schemeClr val="tx1"/>
                          </a:solidFill>
                          <a:latin typeface="Arial" charset="0"/>
                          <a:cs typeface="Arial" charset="0"/>
                        </a:defRPr>
                      </a:lvl4pPr>
                      <a:lvl5pPr marL="2057400" indent="-228600">
                        <a:spcBef>
                          <a:spcPct val="20000"/>
                        </a:spcBef>
                        <a:tabLst>
                          <a:tab pos="111125" algn="l"/>
                          <a:tab pos="450850" algn="l"/>
                        </a:tabLst>
                        <a:defRPr>
                          <a:solidFill>
                            <a:schemeClr val="tx1"/>
                          </a:solidFill>
                          <a:latin typeface="Arial" charset="0"/>
                          <a:cs typeface="Arial" charset="0"/>
                        </a:defRPr>
                      </a:lvl5pPr>
                      <a:lvl6pPr marL="2514600" indent="-228600" fontAlgn="base">
                        <a:spcBef>
                          <a:spcPct val="20000"/>
                        </a:spcBef>
                        <a:spcAft>
                          <a:spcPct val="0"/>
                        </a:spcAft>
                        <a:tabLst>
                          <a:tab pos="111125" algn="l"/>
                          <a:tab pos="450850" algn="l"/>
                        </a:tabLst>
                        <a:defRPr>
                          <a:solidFill>
                            <a:schemeClr val="tx1"/>
                          </a:solidFill>
                          <a:latin typeface="Arial" charset="0"/>
                          <a:cs typeface="Arial" charset="0"/>
                        </a:defRPr>
                      </a:lvl6pPr>
                      <a:lvl7pPr marL="2971800" indent="-228600" fontAlgn="base">
                        <a:spcBef>
                          <a:spcPct val="20000"/>
                        </a:spcBef>
                        <a:spcAft>
                          <a:spcPct val="0"/>
                        </a:spcAft>
                        <a:tabLst>
                          <a:tab pos="111125" algn="l"/>
                          <a:tab pos="450850" algn="l"/>
                        </a:tabLst>
                        <a:defRPr>
                          <a:solidFill>
                            <a:schemeClr val="tx1"/>
                          </a:solidFill>
                          <a:latin typeface="Arial" charset="0"/>
                          <a:cs typeface="Arial" charset="0"/>
                        </a:defRPr>
                      </a:lvl7pPr>
                      <a:lvl8pPr marL="3429000" indent="-228600" fontAlgn="base">
                        <a:spcBef>
                          <a:spcPct val="20000"/>
                        </a:spcBef>
                        <a:spcAft>
                          <a:spcPct val="0"/>
                        </a:spcAft>
                        <a:tabLst>
                          <a:tab pos="111125" algn="l"/>
                          <a:tab pos="450850" algn="l"/>
                        </a:tabLst>
                        <a:defRPr>
                          <a:solidFill>
                            <a:schemeClr val="tx1"/>
                          </a:solidFill>
                          <a:latin typeface="Arial" charset="0"/>
                          <a:cs typeface="Arial" charset="0"/>
                        </a:defRPr>
                      </a:lvl8pPr>
                      <a:lvl9pPr marL="3886200" indent="-228600" fontAlgn="base">
                        <a:spcBef>
                          <a:spcPct val="20000"/>
                        </a:spcBef>
                        <a:spcAft>
                          <a:spcPct val="0"/>
                        </a:spcAft>
                        <a:tabLst>
                          <a:tab pos="111125" algn="l"/>
                          <a:tab pos="450850" algn="l"/>
                        </a:tabLst>
                        <a:defRPr>
                          <a:solidFill>
                            <a:schemeClr val="tx1"/>
                          </a:solidFill>
                          <a:latin typeface="Arial" charset="0"/>
                          <a:cs typeface="Arial" charset="0"/>
                        </a:defRPr>
                      </a:lvl9pPr>
                    </a:lstStyle>
                    <a:p>
                      <a:pPr marL="342900" marR="0" lvl="0" indent="-161925" algn="just" defTabSz="914400" rtl="0" eaLnBrk="1" fontAlgn="base" latinLnBrk="0" hangingPunct="1">
                        <a:lnSpc>
                          <a:spcPct val="100000"/>
                        </a:lnSpc>
                        <a:spcBef>
                          <a:spcPct val="0"/>
                        </a:spcBef>
                        <a:spcAft>
                          <a:spcPct val="0"/>
                        </a:spcAft>
                        <a:buClrTx/>
                        <a:buSzTx/>
                        <a:buFontTx/>
                        <a:buNone/>
                        <a:tabLst>
                          <a:tab pos="111125" algn="l"/>
                          <a:tab pos="450850" algn="l"/>
                        </a:tabLst>
                      </a:pPr>
                      <a:r>
                        <a:rPr kumimoji="0" lang="pl-PL" altLang="pl-PL" sz="1800" b="0" i="0" u="none" strike="noStrike" cap="none" normalizeH="0" baseline="0" dirty="0" smtClean="0">
                          <a:ln>
                            <a:noFill/>
                          </a:ln>
                          <a:solidFill>
                            <a:schemeClr val="bg1"/>
                          </a:solidFill>
                          <a:effectLst/>
                          <a:latin typeface="Times New Roman" pitchFamily="18" charset="0"/>
                          <a:cs typeface="Times New Roman" pitchFamily="18" charset="0"/>
                        </a:rPr>
                        <a:t>Składka na ubezpieczenie zdrowotne </a:t>
                      </a:r>
                    </a:p>
                    <a:p>
                      <a:pPr marL="342900" marR="0" lvl="0" indent="-161925" algn="just" defTabSz="914400" rtl="0" eaLnBrk="0" fontAlgn="base" latinLnBrk="0" hangingPunct="0">
                        <a:lnSpc>
                          <a:spcPct val="100000"/>
                        </a:lnSpc>
                        <a:spcBef>
                          <a:spcPct val="0"/>
                        </a:spcBef>
                        <a:spcAft>
                          <a:spcPct val="0"/>
                        </a:spcAft>
                        <a:buClrTx/>
                        <a:buSzTx/>
                        <a:buFontTx/>
                        <a:buNone/>
                        <a:tabLst>
                          <a:tab pos="111125" algn="l"/>
                          <a:tab pos="450850" algn="l"/>
                        </a:tabLst>
                      </a:pPr>
                      <a:r>
                        <a:rPr kumimoji="0" lang="pl-PL" altLang="pl-PL" sz="1800" b="0" i="0" u="none" strike="noStrike" cap="none" normalizeH="0" baseline="0" dirty="0" smtClean="0">
                          <a:ln>
                            <a:noFill/>
                          </a:ln>
                          <a:solidFill>
                            <a:schemeClr val="bg1"/>
                          </a:solidFill>
                          <a:effectLst/>
                          <a:latin typeface="Times New Roman" pitchFamily="18" charset="0"/>
                          <a:cs typeface="Times New Roman" pitchFamily="18" charset="0"/>
                        </a:rPr>
                        <a:t>a) pobrana: (3 000 - 411,30) x 9%  </a:t>
                      </a:r>
                    </a:p>
                    <a:p>
                      <a:pPr marL="342900" marR="0" lvl="0" indent="-161925" algn="just" defTabSz="914400" rtl="0" eaLnBrk="0" fontAlgn="base" latinLnBrk="0" hangingPunct="0">
                        <a:lnSpc>
                          <a:spcPct val="100000"/>
                        </a:lnSpc>
                        <a:spcBef>
                          <a:spcPct val="0"/>
                        </a:spcBef>
                        <a:spcAft>
                          <a:spcPct val="0"/>
                        </a:spcAft>
                        <a:buClrTx/>
                        <a:buSzTx/>
                        <a:buFontTx/>
                        <a:buNone/>
                        <a:tabLst>
                          <a:tab pos="111125" algn="l"/>
                          <a:tab pos="450850" algn="l"/>
                        </a:tabLst>
                      </a:pPr>
                      <a:r>
                        <a:rPr kumimoji="0" lang="pl-PL" altLang="pl-PL" sz="1800" b="0" i="0" u="none" strike="noStrike" cap="none" normalizeH="0" baseline="0" dirty="0" smtClean="0">
                          <a:ln>
                            <a:noFill/>
                          </a:ln>
                          <a:solidFill>
                            <a:schemeClr val="bg1"/>
                          </a:solidFill>
                          <a:effectLst/>
                          <a:latin typeface="Times New Roman" pitchFamily="18" charset="0"/>
                          <a:cs typeface="Times New Roman" pitchFamily="18" charset="0"/>
                        </a:rPr>
                        <a:t>b) do odliczenia od podatku: (3.000 - 411,30 zł) x 7,75% </a:t>
                      </a:r>
                      <a:endParaRPr kumimoji="0" lang="pl-PL" altLang="pl-PL" sz="1800" b="0" i="0" u="none" strike="noStrike" cap="none" normalizeH="0" baseline="0" dirty="0" smtClean="0">
                        <a:ln>
                          <a:noFill/>
                        </a:ln>
                        <a:solidFill>
                          <a:schemeClr val="bg1"/>
                        </a:solidFill>
                        <a:effectLst/>
                        <a:latin typeface="Arial" charset="0"/>
                        <a:cs typeface="Arial" charset="0"/>
                      </a:endParaRPr>
                    </a:p>
                  </a:txBody>
                  <a:tcPr marL="121920" marR="121920"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marL="342900" indent="-161925">
                        <a:spcBef>
                          <a:spcPct val="20000"/>
                        </a:spcBef>
                        <a:tabLst>
                          <a:tab pos="228600" algn="l"/>
                          <a:tab pos="450850" algn="l"/>
                        </a:tabLst>
                        <a:defRPr sz="2800">
                          <a:solidFill>
                            <a:schemeClr val="tx1"/>
                          </a:solidFill>
                          <a:latin typeface="Arial" charset="0"/>
                          <a:cs typeface="Arial" charset="0"/>
                        </a:defRPr>
                      </a:lvl1pPr>
                      <a:lvl2pPr marL="742950" indent="-285750">
                        <a:spcBef>
                          <a:spcPct val="20000"/>
                        </a:spcBef>
                        <a:tabLst>
                          <a:tab pos="228600" algn="l"/>
                          <a:tab pos="450850" algn="l"/>
                        </a:tabLst>
                        <a:defRPr sz="2400">
                          <a:solidFill>
                            <a:schemeClr val="tx1"/>
                          </a:solidFill>
                          <a:latin typeface="Arial" charset="0"/>
                          <a:cs typeface="Arial" charset="0"/>
                        </a:defRPr>
                      </a:lvl2pPr>
                      <a:lvl3pPr marL="1143000" indent="-228600">
                        <a:spcBef>
                          <a:spcPct val="20000"/>
                        </a:spcBef>
                        <a:tabLst>
                          <a:tab pos="228600" algn="l"/>
                          <a:tab pos="450850" algn="l"/>
                        </a:tabLst>
                        <a:defRPr sz="2000">
                          <a:solidFill>
                            <a:schemeClr val="tx1"/>
                          </a:solidFill>
                          <a:latin typeface="Arial" charset="0"/>
                          <a:cs typeface="Arial" charset="0"/>
                        </a:defRPr>
                      </a:lvl3pPr>
                      <a:lvl4pPr marL="1600200" indent="-228600">
                        <a:spcBef>
                          <a:spcPct val="20000"/>
                        </a:spcBef>
                        <a:tabLst>
                          <a:tab pos="228600" algn="l"/>
                          <a:tab pos="450850" algn="l"/>
                        </a:tabLst>
                        <a:defRPr>
                          <a:solidFill>
                            <a:schemeClr val="tx1"/>
                          </a:solidFill>
                          <a:latin typeface="Arial" charset="0"/>
                          <a:cs typeface="Arial" charset="0"/>
                        </a:defRPr>
                      </a:lvl4pPr>
                      <a:lvl5pPr marL="2057400" indent="-228600">
                        <a:spcBef>
                          <a:spcPct val="20000"/>
                        </a:spcBef>
                        <a:tabLst>
                          <a:tab pos="228600" algn="l"/>
                          <a:tab pos="450850" algn="l"/>
                        </a:tabLst>
                        <a:defRPr>
                          <a:solidFill>
                            <a:schemeClr val="tx1"/>
                          </a:solidFill>
                          <a:latin typeface="Arial" charset="0"/>
                          <a:cs typeface="Arial" charset="0"/>
                        </a:defRPr>
                      </a:lvl5pPr>
                      <a:lvl6pPr marL="2514600" indent="-228600" fontAlgn="base">
                        <a:spcBef>
                          <a:spcPct val="20000"/>
                        </a:spcBef>
                        <a:spcAft>
                          <a:spcPct val="0"/>
                        </a:spcAft>
                        <a:tabLst>
                          <a:tab pos="228600" algn="l"/>
                          <a:tab pos="450850" algn="l"/>
                        </a:tabLst>
                        <a:defRPr>
                          <a:solidFill>
                            <a:schemeClr val="tx1"/>
                          </a:solidFill>
                          <a:latin typeface="Arial" charset="0"/>
                          <a:cs typeface="Arial" charset="0"/>
                        </a:defRPr>
                      </a:lvl6pPr>
                      <a:lvl7pPr marL="2971800" indent="-228600" fontAlgn="base">
                        <a:spcBef>
                          <a:spcPct val="20000"/>
                        </a:spcBef>
                        <a:spcAft>
                          <a:spcPct val="0"/>
                        </a:spcAft>
                        <a:tabLst>
                          <a:tab pos="228600" algn="l"/>
                          <a:tab pos="450850" algn="l"/>
                        </a:tabLst>
                        <a:defRPr>
                          <a:solidFill>
                            <a:schemeClr val="tx1"/>
                          </a:solidFill>
                          <a:latin typeface="Arial" charset="0"/>
                          <a:cs typeface="Arial" charset="0"/>
                        </a:defRPr>
                      </a:lvl7pPr>
                      <a:lvl8pPr marL="3429000" indent="-228600" fontAlgn="base">
                        <a:spcBef>
                          <a:spcPct val="20000"/>
                        </a:spcBef>
                        <a:spcAft>
                          <a:spcPct val="0"/>
                        </a:spcAft>
                        <a:tabLst>
                          <a:tab pos="228600" algn="l"/>
                          <a:tab pos="450850" algn="l"/>
                        </a:tabLst>
                        <a:defRPr>
                          <a:solidFill>
                            <a:schemeClr val="tx1"/>
                          </a:solidFill>
                          <a:latin typeface="Arial" charset="0"/>
                          <a:cs typeface="Arial" charset="0"/>
                        </a:defRPr>
                      </a:lvl8pPr>
                      <a:lvl9pPr marL="3886200" indent="-228600" fontAlgn="base">
                        <a:spcBef>
                          <a:spcPct val="20000"/>
                        </a:spcBef>
                        <a:spcAft>
                          <a:spcPct val="0"/>
                        </a:spcAft>
                        <a:tabLst>
                          <a:tab pos="228600" algn="l"/>
                          <a:tab pos="450850" algn="l"/>
                        </a:tabLst>
                        <a:defRPr>
                          <a:solidFill>
                            <a:schemeClr val="tx1"/>
                          </a:solidFill>
                          <a:latin typeface="Arial" charset="0"/>
                          <a:cs typeface="Arial" charset="0"/>
                        </a:defRPr>
                      </a:lvl9pPr>
                    </a:lstStyle>
                    <a:p>
                      <a:pPr marL="342900" marR="0" lvl="0" indent="-161925" algn="r" defTabSz="914400" rtl="0" eaLnBrk="1" fontAlgn="base" latinLnBrk="0" hangingPunct="1">
                        <a:lnSpc>
                          <a:spcPct val="100000"/>
                        </a:lnSpc>
                        <a:spcBef>
                          <a:spcPct val="0"/>
                        </a:spcBef>
                        <a:spcAft>
                          <a:spcPct val="0"/>
                        </a:spcAft>
                        <a:buClrTx/>
                        <a:buSzTx/>
                        <a:buFontTx/>
                        <a:buNone/>
                        <a:tabLst>
                          <a:tab pos="228600" algn="l"/>
                          <a:tab pos="450850" algn="l"/>
                        </a:tabLst>
                      </a:pPr>
                      <a:endParaRPr kumimoji="0" lang="pl-PL" altLang="pl-PL" sz="1800" b="0" i="0" u="none" strike="noStrike" cap="none" normalizeH="0" baseline="0" smtClean="0">
                        <a:ln>
                          <a:noFill/>
                        </a:ln>
                        <a:solidFill>
                          <a:schemeClr val="bg1"/>
                        </a:solidFill>
                        <a:effectLst/>
                        <a:latin typeface="Times New Roman" pitchFamily="18" charset="0"/>
                        <a:cs typeface="Times New Roman" pitchFamily="18" charset="0"/>
                      </a:endParaRPr>
                    </a:p>
                    <a:p>
                      <a:pPr marL="342900" marR="0" lvl="0" indent="-161925" algn="r" defTabSz="914400" rtl="0" eaLnBrk="1" fontAlgn="base" latinLnBrk="0" hangingPunct="1">
                        <a:lnSpc>
                          <a:spcPct val="100000"/>
                        </a:lnSpc>
                        <a:spcBef>
                          <a:spcPct val="0"/>
                        </a:spcBef>
                        <a:spcAft>
                          <a:spcPct val="0"/>
                        </a:spcAft>
                        <a:buClrTx/>
                        <a:buSzTx/>
                        <a:buFontTx/>
                        <a:buNone/>
                        <a:tabLst>
                          <a:tab pos="228600" algn="l"/>
                          <a:tab pos="450850" algn="l"/>
                        </a:tabLst>
                      </a:pPr>
                      <a:r>
                        <a:rPr kumimoji="0" lang="pl-PL" altLang="pl-PL" sz="1800" b="0" i="0" u="none" strike="noStrike" cap="none" normalizeH="0" baseline="0" smtClean="0">
                          <a:ln>
                            <a:noFill/>
                          </a:ln>
                          <a:solidFill>
                            <a:schemeClr val="bg1"/>
                          </a:solidFill>
                          <a:effectLst/>
                          <a:latin typeface="Times New Roman" pitchFamily="18" charset="0"/>
                          <a:cs typeface="Times New Roman" pitchFamily="18" charset="0"/>
                        </a:rPr>
                        <a:t>232,98</a:t>
                      </a:r>
                    </a:p>
                    <a:p>
                      <a:pPr marL="342900" marR="0" lvl="0" indent="-161925" algn="r" defTabSz="914400" rtl="0" eaLnBrk="0" fontAlgn="base" latinLnBrk="0" hangingPunct="0">
                        <a:lnSpc>
                          <a:spcPct val="100000"/>
                        </a:lnSpc>
                        <a:spcBef>
                          <a:spcPct val="0"/>
                        </a:spcBef>
                        <a:spcAft>
                          <a:spcPct val="0"/>
                        </a:spcAft>
                        <a:buClrTx/>
                        <a:buSzTx/>
                        <a:buFontTx/>
                        <a:buNone/>
                        <a:tabLst>
                          <a:tab pos="228600" algn="l"/>
                          <a:tab pos="450850" algn="l"/>
                        </a:tabLst>
                      </a:pPr>
                      <a:r>
                        <a:rPr kumimoji="0" lang="pl-PL" altLang="pl-PL" sz="1800" b="0" i="0" u="none" strike="noStrike" cap="none" normalizeH="0" baseline="0" smtClean="0">
                          <a:ln>
                            <a:noFill/>
                          </a:ln>
                          <a:solidFill>
                            <a:schemeClr val="bg1"/>
                          </a:solidFill>
                          <a:effectLst/>
                          <a:latin typeface="Times New Roman" pitchFamily="18" charset="0"/>
                          <a:cs typeface="Times New Roman" pitchFamily="18" charset="0"/>
                        </a:rPr>
                        <a:t>200,62</a:t>
                      </a:r>
                      <a:endParaRPr kumimoji="0" lang="pl-PL" altLang="pl-PL" sz="1800" b="0" i="0" u="none" strike="noStrike" cap="none" normalizeH="0" baseline="0" smtClean="0">
                        <a:ln>
                          <a:noFill/>
                        </a:ln>
                        <a:solidFill>
                          <a:schemeClr val="bg1"/>
                        </a:solidFill>
                        <a:effectLst/>
                        <a:latin typeface="Arial" charset="0"/>
                        <a:cs typeface="Arial" charset="0"/>
                      </a:endParaRPr>
                    </a:p>
                  </a:txBody>
                  <a:tcPr marL="121920" marR="121920"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r>
              <a:tr h="1397369">
                <a:tc>
                  <a:txBody>
                    <a:bodyPr/>
                    <a:lstStyle>
                      <a:lvl1pPr marL="342900" indent="-342900">
                        <a:spcBef>
                          <a:spcPct val="20000"/>
                        </a:spcBef>
                        <a:defRPr sz="2800">
                          <a:solidFill>
                            <a:schemeClr val="tx1"/>
                          </a:solidFill>
                          <a:latin typeface="Arial" charset="0"/>
                          <a:cs typeface="Arial" charset="0"/>
                        </a:defRPr>
                      </a:lvl1pPr>
                      <a:lvl2pPr marL="742950" indent="-285750">
                        <a:spcBef>
                          <a:spcPct val="20000"/>
                        </a:spcBef>
                        <a:defRPr sz="2400">
                          <a:solidFill>
                            <a:schemeClr val="tx1"/>
                          </a:solidFill>
                          <a:latin typeface="Arial" charset="0"/>
                          <a:cs typeface="Arial" charset="0"/>
                        </a:defRPr>
                      </a:lvl2pPr>
                      <a:lvl3pPr marL="1143000" indent="-228600">
                        <a:spcBef>
                          <a:spcPct val="20000"/>
                        </a:spcBef>
                        <a:defRPr sz="2000">
                          <a:solidFill>
                            <a:schemeClr val="tx1"/>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fontAlgn="base">
                        <a:spcBef>
                          <a:spcPct val="20000"/>
                        </a:spcBef>
                        <a:spcAft>
                          <a:spcPct val="0"/>
                        </a:spcAft>
                        <a:defRPr>
                          <a:solidFill>
                            <a:schemeClr val="tx1"/>
                          </a:solidFill>
                          <a:latin typeface="Arial" charset="0"/>
                          <a:cs typeface="Arial" charset="0"/>
                        </a:defRPr>
                      </a:lvl6pPr>
                      <a:lvl7pPr marL="2971800" indent="-228600" fontAlgn="base">
                        <a:spcBef>
                          <a:spcPct val="20000"/>
                        </a:spcBef>
                        <a:spcAft>
                          <a:spcPct val="0"/>
                        </a:spcAft>
                        <a:defRPr>
                          <a:solidFill>
                            <a:schemeClr val="tx1"/>
                          </a:solidFill>
                          <a:latin typeface="Arial" charset="0"/>
                          <a:cs typeface="Arial" charset="0"/>
                        </a:defRPr>
                      </a:lvl7pPr>
                      <a:lvl8pPr marL="3429000" indent="-228600" fontAlgn="base">
                        <a:spcBef>
                          <a:spcPct val="20000"/>
                        </a:spcBef>
                        <a:spcAft>
                          <a:spcPct val="0"/>
                        </a:spcAft>
                        <a:defRPr>
                          <a:solidFill>
                            <a:schemeClr val="tx1"/>
                          </a:solidFill>
                          <a:latin typeface="Arial" charset="0"/>
                          <a:cs typeface="Arial" charset="0"/>
                        </a:defRPr>
                      </a:lvl8pPr>
                      <a:lvl9pPr marL="3886200" indent="-228600" fontAlgn="base">
                        <a:spcBef>
                          <a:spcPct val="20000"/>
                        </a:spcBef>
                        <a:spcAft>
                          <a:spcPct val="0"/>
                        </a:spcAft>
                        <a:defRPr>
                          <a:solidFill>
                            <a:schemeClr val="tx1"/>
                          </a:solidFill>
                          <a:latin typeface="Arial" charset="0"/>
                          <a:cs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altLang="pl-PL" sz="1800" b="0" i="0" u="none" strike="noStrike" cap="none" normalizeH="0" baseline="0" smtClean="0">
                          <a:ln>
                            <a:noFill/>
                          </a:ln>
                          <a:solidFill>
                            <a:schemeClr val="bg1"/>
                          </a:solidFill>
                          <a:effectLst/>
                          <a:latin typeface="Times New Roman" pitchFamily="18" charset="0"/>
                          <a:cs typeface="Times New Roman" pitchFamily="18" charset="0"/>
                        </a:rPr>
                        <a:t>7.</a:t>
                      </a:r>
                      <a:endParaRPr kumimoji="0" lang="pl-PL" altLang="pl-PL" sz="1800" b="0" i="0" u="none" strike="noStrike" cap="none" normalizeH="0" baseline="0" smtClean="0">
                        <a:ln>
                          <a:noFill/>
                        </a:ln>
                        <a:solidFill>
                          <a:schemeClr val="bg1"/>
                        </a:solidFill>
                        <a:effectLst/>
                        <a:latin typeface="Arial" charset="0"/>
                        <a:cs typeface="Arial" charset="0"/>
                      </a:endParaRPr>
                    </a:p>
                  </a:txBody>
                  <a:tcPr marL="121920" marR="121920"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marL="342900" indent="-161925">
                        <a:spcBef>
                          <a:spcPct val="20000"/>
                        </a:spcBef>
                        <a:tabLst>
                          <a:tab pos="228600" algn="l"/>
                          <a:tab pos="450850" algn="l"/>
                        </a:tabLst>
                        <a:defRPr sz="2800">
                          <a:solidFill>
                            <a:schemeClr val="tx1"/>
                          </a:solidFill>
                          <a:latin typeface="Arial" charset="0"/>
                          <a:cs typeface="Arial" charset="0"/>
                        </a:defRPr>
                      </a:lvl1pPr>
                      <a:lvl2pPr marL="742950" indent="-285750">
                        <a:spcBef>
                          <a:spcPct val="20000"/>
                        </a:spcBef>
                        <a:tabLst>
                          <a:tab pos="228600" algn="l"/>
                          <a:tab pos="450850" algn="l"/>
                        </a:tabLst>
                        <a:defRPr sz="2400">
                          <a:solidFill>
                            <a:schemeClr val="tx1"/>
                          </a:solidFill>
                          <a:latin typeface="Arial" charset="0"/>
                          <a:cs typeface="Arial" charset="0"/>
                        </a:defRPr>
                      </a:lvl2pPr>
                      <a:lvl3pPr marL="1143000" indent="-228600">
                        <a:spcBef>
                          <a:spcPct val="20000"/>
                        </a:spcBef>
                        <a:tabLst>
                          <a:tab pos="228600" algn="l"/>
                          <a:tab pos="450850" algn="l"/>
                        </a:tabLst>
                        <a:defRPr sz="2000">
                          <a:solidFill>
                            <a:schemeClr val="tx1"/>
                          </a:solidFill>
                          <a:latin typeface="Arial" charset="0"/>
                          <a:cs typeface="Arial" charset="0"/>
                        </a:defRPr>
                      </a:lvl3pPr>
                      <a:lvl4pPr marL="1600200" indent="-228600">
                        <a:spcBef>
                          <a:spcPct val="20000"/>
                        </a:spcBef>
                        <a:tabLst>
                          <a:tab pos="228600" algn="l"/>
                          <a:tab pos="450850" algn="l"/>
                        </a:tabLst>
                        <a:defRPr>
                          <a:solidFill>
                            <a:schemeClr val="tx1"/>
                          </a:solidFill>
                          <a:latin typeface="Arial" charset="0"/>
                          <a:cs typeface="Arial" charset="0"/>
                        </a:defRPr>
                      </a:lvl4pPr>
                      <a:lvl5pPr marL="2057400" indent="-228600">
                        <a:spcBef>
                          <a:spcPct val="20000"/>
                        </a:spcBef>
                        <a:tabLst>
                          <a:tab pos="228600" algn="l"/>
                          <a:tab pos="450850" algn="l"/>
                        </a:tabLst>
                        <a:defRPr>
                          <a:solidFill>
                            <a:schemeClr val="tx1"/>
                          </a:solidFill>
                          <a:latin typeface="Arial" charset="0"/>
                          <a:cs typeface="Arial" charset="0"/>
                        </a:defRPr>
                      </a:lvl5pPr>
                      <a:lvl6pPr marL="2514600" indent="-228600" fontAlgn="base">
                        <a:spcBef>
                          <a:spcPct val="20000"/>
                        </a:spcBef>
                        <a:spcAft>
                          <a:spcPct val="0"/>
                        </a:spcAft>
                        <a:tabLst>
                          <a:tab pos="228600" algn="l"/>
                          <a:tab pos="450850" algn="l"/>
                        </a:tabLst>
                        <a:defRPr>
                          <a:solidFill>
                            <a:schemeClr val="tx1"/>
                          </a:solidFill>
                          <a:latin typeface="Arial" charset="0"/>
                          <a:cs typeface="Arial" charset="0"/>
                        </a:defRPr>
                      </a:lvl6pPr>
                      <a:lvl7pPr marL="2971800" indent="-228600" fontAlgn="base">
                        <a:spcBef>
                          <a:spcPct val="20000"/>
                        </a:spcBef>
                        <a:spcAft>
                          <a:spcPct val="0"/>
                        </a:spcAft>
                        <a:tabLst>
                          <a:tab pos="228600" algn="l"/>
                          <a:tab pos="450850" algn="l"/>
                        </a:tabLst>
                        <a:defRPr>
                          <a:solidFill>
                            <a:schemeClr val="tx1"/>
                          </a:solidFill>
                          <a:latin typeface="Arial" charset="0"/>
                          <a:cs typeface="Arial" charset="0"/>
                        </a:defRPr>
                      </a:lvl7pPr>
                      <a:lvl8pPr marL="3429000" indent="-228600" fontAlgn="base">
                        <a:spcBef>
                          <a:spcPct val="20000"/>
                        </a:spcBef>
                        <a:spcAft>
                          <a:spcPct val="0"/>
                        </a:spcAft>
                        <a:tabLst>
                          <a:tab pos="228600" algn="l"/>
                          <a:tab pos="450850" algn="l"/>
                        </a:tabLst>
                        <a:defRPr>
                          <a:solidFill>
                            <a:schemeClr val="tx1"/>
                          </a:solidFill>
                          <a:latin typeface="Arial" charset="0"/>
                          <a:cs typeface="Arial" charset="0"/>
                        </a:defRPr>
                      </a:lvl8pPr>
                      <a:lvl9pPr marL="3886200" indent="-228600" fontAlgn="base">
                        <a:spcBef>
                          <a:spcPct val="20000"/>
                        </a:spcBef>
                        <a:spcAft>
                          <a:spcPct val="0"/>
                        </a:spcAft>
                        <a:tabLst>
                          <a:tab pos="228600" algn="l"/>
                          <a:tab pos="450850" algn="l"/>
                        </a:tabLst>
                        <a:defRPr>
                          <a:solidFill>
                            <a:schemeClr val="tx1"/>
                          </a:solidFill>
                          <a:latin typeface="Arial" charset="0"/>
                          <a:cs typeface="Arial" charset="0"/>
                        </a:defRPr>
                      </a:lvl9pPr>
                    </a:lstStyle>
                    <a:p>
                      <a:pPr marL="342900" marR="0" lvl="0" indent="-161925" algn="just" defTabSz="914400" rtl="0" eaLnBrk="1" fontAlgn="base" latinLnBrk="0" hangingPunct="1">
                        <a:lnSpc>
                          <a:spcPct val="100000"/>
                        </a:lnSpc>
                        <a:spcBef>
                          <a:spcPct val="0"/>
                        </a:spcBef>
                        <a:spcAft>
                          <a:spcPct val="0"/>
                        </a:spcAft>
                        <a:buClrTx/>
                        <a:buSzTx/>
                        <a:buFontTx/>
                        <a:buNone/>
                        <a:tabLst>
                          <a:tab pos="228600" algn="l"/>
                          <a:tab pos="450850" algn="l"/>
                        </a:tabLst>
                      </a:pPr>
                      <a:r>
                        <a:rPr kumimoji="0" lang="pl-PL" altLang="pl-PL" sz="1800" b="0" i="0" u="none" strike="noStrike" cap="none" normalizeH="0" baseline="0" dirty="0" smtClean="0">
                          <a:ln>
                            <a:noFill/>
                          </a:ln>
                          <a:solidFill>
                            <a:schemeClr val="bg1"/>
                          </a:solidFill>
                          <a:effectLst/>
                          <a:latin typeface="Times New Roman" pitchFamily="18" charset="0"/>
                          <a:cs typeface="Times New Roman" pitchFamily="18" charset="0"/>
                        </a:rPr>
                        <a:t>Zaliczka na podatek dochodowy</a:t>
                      </a:r>
                    </a:p>
                    <a:p>
                      <a:pPr marL="342900" marR="0" lvl="0" indent="-161925" algn="just" defTabSz="914400" rtl="0" eaLnBrk="0" fontAlgn="base" latinLnBrk="0" hangingPunct="0">
                        <a:lnSpc>
                          <a:spcPct val="100000"/>
                        </a:lnSpc>
                        <a:spcBef>
                          <a:spcPct val="0"/>
                        </a:spcBef>
                        <a:spcAft>
                          <a:spcPct val="0"/>
                        </a:spcAft>
                        <a:buClrTx/>
                        <a:buSzTx/>
                        <a:buFontTx/>
                        <a:buNone/>
                        <a:tabLst>
                          <a:tab pos="228600" algn="l"/>
                          <a:tab pos="450850" algn="l"/>
                        </a:tabLst>
                      </a:pPr>
                      <a:r>
                        <a:rPr kumimoji="0" lang="pl-PL" altLang="pl-PL" sz="1800" b="0" i="0" u="none" strike="noStrike" cap="none" normalizeH="0" baseline="0" dirty="0" smtClean="0">
                          <a:ln>
                            <a:noFill/>
                          </a:ln>
                          <a:solidFill>
                            <a:schemeClr val="bg1"/>
                          </a:solidFill>
                          <a:effectLst/>
                          <a:latin typeface="Times New Roman" pitchFamily="18" charset="0"/>
                          <a:cs typeface="Times New Roman" pitchFamily="18" charset="0"/>
                        </a:rPr>
                        <a:t>3.000 zł (przychód) – 250 (koszty uzyskania przychodu.) - 411,30 (składki na ubez­pieczenia społeczne finansowane ze środków pracownika) = 2.338,70, po zaokrągleniu = 2 339zł </a:t>
                      </a:r>
                    </a:p>
                    <a:p>
                      <a:pPr marL="342900" marR="0" lvl="0" indent="-161925" algn="just" defTabSz="914400" rtl="0" eaLnBrk="0" fontAlgn="base" latinLnBrk="0" hangingPunct="0">
                        <a:lnSpc>
                          <a:spcPct val="100000"/>
                        </a:lnSpc>
                        <a:spcBef>
                          <a:spcPct val="0"/>
                        </a:spcBef>
                        <a:spcAft>
                          <a:spcPct val="0"/>
                        </a:spcAft>
                        <a:buClrTx/>
                        <a:buSzTx/>
                        <a:buFontTx/>
                        <a:buNone/>
                        <a:tabLst>
                          <a:tab pos="228600" algn="l"/>
                          <a:tab pos="450850" algn="l"/>
                        </a:tabLst>
                      </a:pPr>
                      <a:r>
                        <a:rPr kumimoji="0" lang="pl-PL" altLang="pl-PL" sz="1800" b="0" i="0" u="none" strike="noStrike" cap="none" normalizeH="0" baseline="0" dirty="0" smtClean="0">
                          <a:ln>
                            <a:noFill/>
                          </a:ln>
                          <a:solidFill>
                            <a:schemeClr val="bg1"/>
                          </a:solidFill>
                          <a:effectLst/>
                          <a:latin typeface="Times New Roman" pitchFamily="18" charset="0"/>
                          <a:cs typeface="Times New Roman" pitchFamily="18" charset="0"/>
                        </a:rPr>
                        <a:t>(2.339 x 17%) – 43,76 (kwota zmniejszająca podatek.) – 200,62 (składka na ubezpieczenie zdrowotne) = 153,25 po zaokrągleniu 153</a:t>
                      </a:r>
                      <a:endParaRPr kumimoji="0" lang="pl-PL" altLang="pl-PL" sz="1800" b="0" i="0" u="none" strike="noStrike" cap="none" normalizeH="0" baseline="0" dirty="0" smtClean="0">
                        <a:ln>
                          <a:noFill/>
                        </a:ln>
                        <a:solidFill>
                          <a:schemeClr val="bg1"/>
                        </a:solidFill>
                        <a:effectLst/>
                        <a:latin typeface="Arial" charset="0"/>
                        <a:cs typeface="Arial" charset="0"/>
                      </a:endParaRPr>
                    </a:p>
                  </a:txBody>
                  <a:tcPr marL="121920" marR="121920"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marL="342900" indent="-161925">
                        <a:spcBef>
                          <a:spcPct val="20000"/>
                        </a:spcBef>
                        <a:tabLst>
                          <a:tab pos="228600" algn="l"/>
                          <a:tab pos="450850" algn="l"/>
                        </a:tabLst>
                        <a:defRPr sz="2800">
                          <a:solidFill>
                            <a:schemeClr val="tx1"/>
                          </a:solidFill>
                          <a:latin typeface="Arial" charset="0"/>
                          <a:cs typeface="Arial" charset="0"/>
                        </a:defRPr>
                      </a:lvl1pPr>
                      <a:lvl2pPr marL="742950" indent="-285750">
                        <a:spcBef>
                          <a:spcPct val="20000"/>
                        </a:spcBef>
                        <a:tabLst>
                          <a:tab pos="228600" algn="l"/>
                          <a:tab pos="450850" algn="l"/>
                        </a:tabLst>
                        <a:defRPr sz="2400">
                          <a:solidFill>
                            <a:schemeClr val="tx1"/>
                          </a:solidFill>
                          <a:latin typeface="Arial" charset="0"/>
                          <a:cs typeface="Arial" charset="0"/>
                        </a:defRPr>
                      </a:lvl2pPr>
                      <a:lvl3pPr marL="1143000" indent="-228600">
                        <a:spcBef>
                          <a:spcPct val="20000"/>
                        </a:spcBef>
                        <a:tabLst>
                          <a:tab pos="228600" algn="l"/>
                          <a:tab pos="450850" algn="l"/>
                        </a:tabLst>
                        <a:defRPr sz="2000">
                          <a:solidFill>
                            <a:schemeClr val="tx1"/>
                          </a:solidFill>
                          <a:latin typeface="Arial" charset="0"/>
                          <a:cs typeface="Arial" charset="0"/>
                        </a:defRPr>
                      </a:lvl3pPr>
                      <a:lvl4pPr marL="1600200" indent="-228600">
                        <a:spcBef>
                          <a:spcPct val="20000"/>
                        </a:spcBef>
                        <a:tabLst>
                          <a:tab pos="228600" algn="l"/>
                          <a:tab pos="450850" algn="l"/>
                        </a:tabLst>
                        <a:defRPr>
                          <a:solidFill>
                            <a:schemeClr val="tx1"/>
                          </a:solidFill>
                          <a:latin typeface="Arial" charset="0"/>
                          <a:cs typeface="Arial" charset="0"/>
                        </a:defRPr>
                      </a:lvl4pPr>
                      <a:lvl5pPr marL="2057400" indent="-228600">
                        <a:spcBef>
                          <a:spcPct val="20000"/>
                        </a:spcBef>
                        <a:tabLst>
                          <a:tab pos="228600" algn="l"/>
                          <a:tab pos="450850" algn="l"/>
                        </a:tabLst>
                        <a:defRPr>
                          <a:solidFill>
                            <a:schemeClr val="tx1"/>
                          </a:solidFill>
                          <a:latin typeface="Arial" charset="0"/>
                          <a:cs typeface="Arial" charset="0"/>
                        </a:defRPr>
                      </a:lvl5pPr>
                      <a:lvl6pPr marL="2514600" indent="-228600" fontAlgn="base">
                        <a:spcBef>
                          <a:spcPct val="20000"/>
                        </a:spcBef>
                        <a:spcAft>
                          <a:spcPct val="0"/>
                        </a:spcAft>
                        <a:tabLst>
                          <a:tab pos="228600" algn="l"/>
                          <a:tab pos="450850" algn="l"/>
                        </a:tabLst>
                        <a:defRPr>
                          <a:solidFill>
                            <a:schemeClr val="tx1"/>
                          </a:solidFill>
                          <a:latin typeface="Arial" charset="0"/>
                          <a:cs typeface="Arial" charset="0"/>
                        </a:defRPr>
                      </a:lvl6pPr>
                      <a:lvl7pPr marL="2971800" indent="-228600" fontAlgn="base">
                        <a:spcBef>
                          <a:spcPct val="20000"/>
                        </a:spcBef>
                        <a:spcAft>
                          <a:spcPct val="0"/>
                        </a:spcAft>
                        <a:tabLst>
                          <a:tab pos="228600" algn="l"/>
                          <a:tab pos="450850" algn="l"/>
                        </a:tabLst>
                        <a:defRPr>
                          <a:solidFill>
                            <a:schemeClr val="tx1"/>
                          </a:solidFill>
                          <a:latin typeface="Arial" charset="0"/>
                          <a:cs typeface="Arial" charset="0"/>
                        </a:defRPr>
                      </a:lvl7pPr>
                      <a:lvl8pPr marL="3429000" indent="-228600" fontAlgn="base">
                        <a:spcBef>
                          <a:spcPct val="20000"/>
                        </a:spcBef>
                        <a:spcAft>
                          <a:spcPct val="0"/>
                        </a:spcAft>
                        <a:tabLst>
                          <a:tab pos="228600" algn="l"/>
                          <a:tab pos="450850" algn="l"/>
                        </a:tabLst>
                        <a:defRPr>
                          <a:solidFill>
                            <a:schemeClr val="tx1"/>
                          </a:solidFill>
                          <a:latin typeface="Arial" charset="0"/>
                          <a:cs typeface="Arial" charset="0"/>
                        </a:defRPr>
                      </a:lvl8pPr>
                      <a:lvl9pPr marL="3886200" indent="-228600" fontAlgn="base">
                        <a:spcBef>
                          <a:spcPct val="20000"/>
                        </a:spcBef>
                        <a:spcAft>
                          <a:spcPct val="0"/>
                        </a:spcAft>
                        <a:tabLst>
                          <a:tab pos="228600" algn="l"/>
                          <a:tab pos="450850" algn="l"/>
                        </a:tabLst>
                        <a:defRPr>
                          <a:solidFill>
                            <a:schemeClr val="tx1"/>
                          </a:solidFill>
                          <a:latin typeface="Arial" charset="0"/>
                          <a:cs typeface="Arial" charset="0"/>
                        </a:defRPr>
                      </a:lvl9pPr>
                    </a:lstStyle>
                    <a:p>
                      <a:pPr marL="342900" marR="0" lvl="0" indent="-161925" algn="r" defTabSz="914400" rtl="0" eaLnBrk="1" fontAlgn="base" latinLnBrk="0" hangingPunct="1">
                        <a:lnSpc>
                          <a:spcPct val="100000"/>
                        </a:lnSpc>
                        <a:spcBef>
                          <a:spcPct val="0"/>
                        </a:spcBef>
                        <a:spcAft>
                          <a:spcPct val="0"/>
                        </a:spcAft>
                        <a:buClrTx/>
                        <a:buSzTx/>
                        <a:buFontTx/>
                        <a:buNone/>
                        <a:tabLst>
                          <a:tab pos="228600" algn="l"/>
                          <a:tab pos="450850" algn="l"/>
                        </a:tabLst>
                      </a:pPr>
                      <a:r>
                        <a:rPr kumimoji="0" lang="pl-PL" altLang="pl-PL" sz="1800" b="0" i="0" u="none" strike="noStrike" cap="none" normalizeH="0" baseline="0" dirty="0" smtClean="0">
                          <a:ln>
                            <a:noFill/>
                          </a:ln>
                          <a:solidFill>
                            <a:schemeClr val="bg1"/>
                          </a:solidFill>
                          <a:effectLst/>
                          <a:latin typeface="Times New Roman" pitchFamily="18" charset="0"/>
                          <a:cs typeface="Times New Roman" pitchFamily="18" charset="0"/>
                        </a:rPr>
                        <a:t>153,00</a:t>
                      </a:r>
                      <a:endParaRPr kumimoji="0" lang="pl-PL" altLang="pl-PL" sz="1800" b="0" i="0" u="none" strike="noStrike" cap="none" normalizeH="0" baseline="0" dirty="0" smtClean="0">
                        <a:ln>
                          <a:noFill/>
                        </a:ln>
                        <a:solidFill>
                          <a:schemeClr val="bg1"/>
                        </a:solidFill>
                        <a:effectLst/>
                        <a:latin typeface="Arial" charset="0"/>
                        <a:cs typeface="Arial" charset="0"/>
                      </a:endParaRPr>
                    </a:p>
                  </a:txBody>
                  <a:tcPr marL="121920" marR="121920"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r>
              <a:tr h="346776">
                <a:tc>
                  <a:txBody>
                    <a:bodyPr/>
                    <a:lstStyle>
                      <a:lvl1pPr marL="342900" indent="-342900">
                        <a:spcBef>
                          <a:spcPct val="20000"/>
                        </a:spcBef>
                        <a:defRPr sz="2800">
                          <a:solidFill>
                            <a:schemeClr val="tx1"/>
                          </a:solidFill>
                          <a:latin typeface="Arial" charset="0"/>
                          <a:cs typeface="Arial" charset="0"/>
                        </a:defRPr>
                      </a:lvl1pPr>
                      <a:lvl2pPr marL="742950" indent="-285750">
                        <a:spcBef>
                          <a:spcPct val="20000"/>
                        </a:spcBef>
                        <a:defRPr sz="2400">
                          <a:solidFill>
                            <a:schemeClr val="tx1"/>
                          </a:solidFill>
                          <a:latin typeface="Arial" charset="0"/>
                          <a:cs typeface="Arial" charset="0"/>
                        </a:defRPr>
                      </a:lvl2pPr>
                      <a:lvl3pPr marL="1143000" indent="-228600">
                        <a:spcBef>
                          <a:spcPct val="20000"/>
                        </a:spcBef>
                        <a:defRPr sz="2000">
                          <a:solidFill>
                            <a:schemeClr val="tx1"/>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fontAlgn="base">
                        <a:spcBef>
                          <a:spcPct val="20000"/>
                        </a:spcBef>
                        <a:spcAft>
                          <a:spcPct val="0"/>
                        </a:spcAft>
                        <a:defRPr>
                          <a:solidFill>
                            <a:schemeClr val="tx1"/>
                          </a:solidFill>
                          <a:latin typeface="Arial" charset="0"/>
                          <a:cs typeface="Arial" charset="0"/>
                        </a:defRPr>
                      </a:lvl6pPr>
                      <a:lvl7pPr marL="2971800" indent="-228600" fontAlgn="base">
                        <a:spcBef>
                          <a:spcPct val="20000"/>
                        </a:spcBef>
                        <a:spcAft>
                          <a:spcPct val="0"/>
                        </a:spcAft>
                        <a:defRPr>
                          <a:solidFill>
                            <a:schemeClr val="tx1"/>
                          </a:solidFill>
                          <a:latin typeface="Arial" charset="0"/>
                          <a:cs typeface="Arial" charset="0"/>
                        </a:defRPr>
                      </a:lvl7pPr>
                      <a:lvl8pPr marL="3429000" indent="-228600" fontAlgn="base">
                        <a:spcBef>
                          <a:spcPct val="20000"/>
                        </a:spcBef>
                        <a:spcAft>
                          <a:spcPct val="0"/>
                        </a:spcAft>
                        <a:defRPr>
                          <a:solidFill>
                            <a:schemeClr val="tx1"/>
                          </a:solidFill>
                          <a:latin typeface="Arial" charset="0"/>
                          <a:cs typeface="Arial" charset="0"/>
                        </a:defRPr>
                      </a:lvl8pPr>
                      <a:lvl9pPr marL="3886200" indent="-228600" fontAlgn="base">
                        <a:spcBef>
                          <a:spcPct val="20000"/>
                        </a:spcBef>
                        <a:spcAft>
                          <a:spcPct val="0"/>
                        </a:spcAft>
                        <a:defRPr>
                          <a:solidFill>
                            <a:schemeClr val="tx1"/>
                          </a:solidFill>
                          <a:latin typeface="Arial" charset="0"/>
                          <a:cs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altLang="pl-PL" sz="1800" b="0" i="0" u="none" strike="noStrike" cap="none" normalizeH="0" baseline="0" dirty="0" smtClean="0">
                          <a:ln>
                            <a:noFill/>
                          </a:ln>
                          <a:solidFill>
                            <a:schemeClr val="bg1"/>
                          </a:solidFill>
                          <a:effectLst/>
                          <a:latin typeface="Times New Roman" pitchFamily="18" charset="0"/>
                          <a:cs typeface="Times New Roman" pitchFamily="18" charset="0"/>
                        </a:rPr>
                        <a:t>8.</a:t>
                      </a:r>
                      <a:endParaRPr kumimoji="0" lang="pl-PL" altLang="pl-PL" sz="1800" b="0" i="0" u="none" strike="noStrike" cap="none" normalizeH="0" baseline="0" dirty="0" smtClean="0">
                        <a:ln>
                          <a:noFill/>
                        </a:ln>
                        <a:solidFill>
                          <a:schemeClr val="bg1"/>
                        </a:solidFill>
                        <a:effectLst/>
                        <a:latin typeface="Arial" charset="0"/>
                        <a:cs typeface="Arial" charset="0"/>
                      </a:endParaRPr>
                    </a:p>
                  </a:txBody>
                  <a:tcPr marL="121920" marR="121920"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marL="342900" indent="-342900">
                        <a:spcBef>
                          <a:spcPct val="20000"/>
                        </a:spcBef>
                        <a:tabLst>
                          <a:tab pos="228600" algn="l"/>
                          <a:tab pos="450850" algn="l"/>
                        </a:tabLst>
                        <a:defRPr sz="2800">
                          <a:solidFill>
                            <a:schemeClr val="tx1"/>
                          </a:solidFill>
                          <a:latin typeface="Arial" charset="0"/>
                          <a:cs typeface="Arial" charset="0"/>
                        </a:defRPr>
                      </a:lvl1pPr>
                      <a:lvl2pPr marL="742950" indent="-285750">
                        <a:spcBef>
                          <a:spcPct val="20000"/>
                        </a:spcBef>
                        <a:tabLst>
                          <a:tab pos="228600" algn="l"/>
                          <a:tab pos="450850" algn="l"/>
                        </a:tabLst>
                        <a:defRPr sz="2400">
                          <a:solidFill>
                            <a:schemeClr val="tx1"/>
                          </a:solidFill>
                          <a:latin typeface="Arial" charset="0"/>
                          <a:cs typeface="Arial" charset="0"/>
                        </a:defRPr>
                      </a:lvl2pPr>
                      <a:lvl3pPr marL="1143000" indent="-228600">
                        <a:spcBef>
                          <a:spcPct val="20000"/>
                        </a:spcBef>
                        <a:tabLst>
                          <a:tab pos="228600" algn="l"/>
                          <a:tab pos="450850" algn="l"/>
                        </a:tabLst>
                        <a:defRPr sz="2000">
                          <a:solidFill>
                            <a:schemeClr val="tx1"/>
                          </a:solidFill>
                          <a:latin typeface="Arial" charset="0"/>
                          <a:cs typeface="Arial" charset="0"/>
                        </a:defRPr>
                      </a:lvl3pPr>
                      <a:lvl4pPr marL="1600200" indent="-228600">
                        <a:spcBef>
                          <a:spcPct val="20000"/>
                        </a:spcBef>
                        <a:tabLst>
                          <a:tab pos="228600" algn="l"/>
                          <a:tab pos="450850" algn="l"/>
                        </a:tabLst>
                        <a:defRPr>
                          <a:solidFill>
                            <a:schemeClr val="tx1"/>
                          </a:solidFill>
                          <a:latin typeface="Arial" charset="0"/>
                          <a:cs typeface="Arial" charset="0"/>
                        </a:defRPr>
                      </a:lvl4pPr>
                      <a:lvl5pPr marL="2057400" indent="-228600">
                        <a:spcBef>
                          <a:spcPct val="20000"/>
                        </a:spcBef>
                        <a:tabLst>
                          <a:tab pos="228600" algn="l"/>
                          <a:tab pos="450850" algn="l"/>
                        </a:tabLst>
                        <a:defRPr>
                          <a:solidFill>
                            <a:schemeClr val="tx1"/>
                          </a:solidFill>
                          <a:latin typeface="Arial" charset="0"/>
                          <a:cs typeface="Arial" charset="0"/>
                        </a:defRPr>
                      </a:lvl5pPr>
                      <a:lvl6pPr marL="2514600" indent="-228600" fontAlgn="base">
                        <a:spcBef>
                          <a:spcPct val="20000"/>
                        </a:spcBef>
                        <a:spcAft>
                          <a:spcPct val="0"/>
                        </a:spcAft>
                        <a:tabLst>
                          <a:tab pos="228600" algn="l"/>
                          <a:tab pos="450850" algn="l"/>
                        </a:tabLst>
                        <a:defRPr>
                          <a:solidFill>
                            <a:schemeClr val="tx1"/>
                          </a:solidFill>
                          <a:latin typeface="Arial" charset="0"/>
                          <a:cs typeface="Arial" charset="0"/>
                        </a:defRPr>
                      </a:lvl6pPr>
                      <a:lvl7pPr marL="2971800" indent="-228600" fontAlgn="base">
                        <a:spcBef>
                          <a:spcPct val="20000"/>
                        </a:spcBef>
                        <a:spcAft>
                          <a:spcPct val="0"/>
                        </a:spcAft>
                        <a:tabLst>
                          <a:tab pos="228600" algn="l"/>
                          <a:tab pos="450850" algn="l"/>
                        </a:tabLst>
                        <a:defRPr>
                          <a:solidFill>
                            <a:schemeClr val="tx1"/>
                          </a:solidFill>
                          <a:latin typeface="Arial" charset="0"/>
                          <a:cs typeface="Arial" charset="0"/>
                        </a:defRPr>
                      </a:lvl7pPr>
                      <a:lvl8pPr marL="3429000" indent="-228600" fontAlgn="base">
                        <a:spcBef>
                          <a:spcPct val="20000"/>
                        </a:spcBef>
                        <a:spcAft>
                          <a:spcPct val="0"/>
                        </a:spcAft>
                        <a:tabLst>
                          <a:tab pos="228600" algn="l"/>
                          <a:tab pos="450850" algn="l"/>
                        </a:tabLst>
                        <a:defRPr>
                          <a:solidFill>
                            <a:schemeClr val="tx1"/>
                          </a:solidFill>
                          <a:latin typeface="Arial" charset="0"/>
                          <a:cs typeface="Arial" charset="0"/>
                        </a:defRPr>
                      </a:lvl8pPr>
                      <a:lvl9pPr marL="3886200" indent="-228600" fontAlgn="base">
                        <a:spcBef>
                          <a:spcPct val="20000"/>
                        </a:spcBef>
                        <a:spcAft>
                          <a:spcPct val="0"/>
                        </a:spcAft>
                        <a:tabLst>
                          <a:tab pos="228600" algn="l"/>
                          <a:tab pos="450850" algn="l"/>
                        </a:tabLst>
                        <a:defRPr>
                          <a:solidFill>
                            <a:schemeClr val="tx1"/>
                          </a:solidFill>
                          <a:latin typeface="Arial" charset="0"/>
                          <a:cs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tab pos="228600" algn="l"/>
                          <a:tab pos="450850" algn="l"/>
                        </a:tabLst>
                      </a:pPr>
                      <a:r>
                        <a:rPr kumimoji="0" lang="pl-PL" altLang="pl-PL" sz="1800" b="0" i="0" u="none" strike="noStrike" cap="none" normalizeH="0" baseline="0" dirty="0" smtClean="0">
                          <a:ln>
                            <a:noFill/>
                          </a:ln>
                          <a:solidFill>
                            <a:schemeClr val="bg1"/>
                          </a:solidFill>
                          <a:effectLst/>
                          <a:latin typeface="Times New Roman" pitchFamily="18" charset="0"/>
                          <a:cs typeface="Times New Roman" pitchFamily="18" charset="0"/>
                        </a:rPr>
                        <a:t>Razem potrącenia (poz. 5 + poz. 6a + poz. 7 )</a:t>
                      </a:r>
                      <a:endParaRPr kumimoji="0" lang="pl-PL" altLang="pl-PL" sz="1800" b="0" i="0" u="none" strike="noStrike" cap="none" normalizeH="0" baseline="0" dirty="0" smtClean="0">
                        <a:ln>
                          <a:noFill/>
                        </a:ln>
                        <a:solidFill>
                          <a:schemeClr val="bg1"/>
                        </a:solidFill>
                        <a:effectLst/>
                        <a:latin typeface="Arial" charset="0"/>
                        <a:cs typeface="Arial" charset="0"/>
                      </a:endParaRPr>
                    </a:p>
                  </a:txBody>
                  <a:tcPr marL="121920" marR="121920"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marL="342900" indent="-342900">
                        <a:spcBef>
                          <a:spcPct val="20000"/>
                        </a:spcBef>
                        <a:tabLst>
                          <a:tab pos="228600" algn="l"/>
                          <a:tab pos="450850" algn="l"/>
                        </a:tabLst>
                        <a:defRPr sz="2800">
                          <a:solidFill>
                            <a:schemeClr val="tx1"/>
                          </a:solidFill>
                          <a:latin typeface="Arial" charset="0"/>
                          <a:cs typeface="Arial" charset="0"/>
                        </a:defRPr>
                      </a:lvl1pPr>
                      <a:lvl2pPr marL="742950" indent="-285750">
                        <a:spcBef>
                          <a:spcPct val="20000"/>
                        </a:spcBef>
                        <a:tabLst>
                          <a:tab pos="228600" algn="l"/>
                          <a:tab pos="450850" algn="l"/>
                        </a:tabLst>
                        <a:defRPr sz="2400">
                          <a:solidFill>
                            <a:schemeClr val="tx1"/>
                          </a:solidFill>
                          <a:latin typeface="Arial" charset="0"/>
                          <a:cs typeface="Arial" charset="0"/>
                        </a:defRPr>
                      </a:lvl2pPr>
                      <a:lvl3pPr marL="1143000" indent="-228600">
                        <a:spcBef>
                          <a:spcPct val="20000"/>
                        </a:spcBef>
                        <a:tabLst>
                          <a:tab pos="228600" algn="l"/>
                          <a:tab pos="450850" algn="l"/>
                        </a:tabLst>
                        <a:defRPr sz="2000">
                          <a:solidFill>
                            <a:schemeClr val="tx1"/>
                          </a:solidFill>
                          <a:latin typeface="Arial" charset="0"/>
                          <a:cs typeface="Arial" charset="0"/>
                        </a:defRPr>
                      </a:lvl3pPr>
                      <a:lvl4pPr marL="1600200" indent="-228600">
                        <a:spcBef>
                          <a:spcPct val="20000"/>
                        </a:spcBef>
                        <a:tabLst>
                          <a:tab pos="228600" algn="l"/>
                          <a:tab pos="450850" algn="l"/>
                        </a:tabLst>
                        <a:defRPr>
                          <a:solidFill>
                            <a:schemeClr val="tx1"/>
                          </a:solidFill>
                          <a:latin typeface="Arial" charset="0"/>
                          <a:cs typeface="Arial" charset="0"/>
                        </a:defRPr>
                      </a:lvl4pPr>
                      <a:lvl5pPr marL="2057400" indent="-228600">
                        <a:spcBef>
                          <a:spcPct val="20000"/>
                        </a:spcBef>
                        <a:tabLst>
                          <a:tab pos="228600" algn="l"/>
                          <a:tab pos="450850" algn="l"/>
                        </a:tabLst>
                        <a:defRPr>
                          <a:solidFill>
                            <a:schemeClr val="tx1"/>
                          </a:solidFill>
                          <a:latin typeface="Arial" charset="0"/>
                          <a:cs typeface="Arial" charset="0"/>
                        </a:defRPr>
                      </a:lvl5pPr>
                      <a:lvl6pPr marL="2514600" indent="-228600" fontAlgn="base">
                        <a:spcBef>
                          <a:spcPct val="20000"/>
                        </a:spcBef>
                        <a:spcAft>
                          <a:spcPct val="0"/>
                        </a:spcAft>
                        <a:tabLst>
                          <a:tab pos="228600" algn="l"/>
                          <a:tab pos="450850" algn="l"/>
                        </a:tabLst>
                        <a:defRPr>
                          <a:solidFill>
                            <a:schemeClr val="tx1"/>
                          </a:solidFill>
                          <a:latin typeface="Arial" charset="0"/>
                          <a:cs typeface="Arial" charset="0"/>
                        </a:defRPr>
                      </a:lvl6pPr>
                      <a:lvl7pPr marL="2971800" indent="-228600" fontAlgn="base">
                        <a:spcBef>
                          <a:spcPct val="20000"/>
                        </a:spcBef>
                        <a:spcAft>
                          <a:spcPct val="0"/>
                        </a:spcAft>
                        <a:tabLst>
                          <a:tab pos="228600" algn="l"/>
                          <a:tab pos="450850" algn="l"/>
                        </a:tabLst>
                        <a:defRPr>
                          <a:solidFill>
                            <a:schemeClr val="tx1"/>
                          </a:solidFill>
                          <a:latin typeface="Arial" charset="0"/>
                          <a:cs typeface="Arial" charset="0"/>
                        </a:defRPr>
                      </a:lvl7pPr>
                      <a:lvl8pPr marL="3429000" indent="-228600" fontAlgn="base">
                        <a:spcBef>
                          <a:spcPct val="20000"/>
                        </a:spcBef>
                        <a:spcAft>
                          <a:spcPct val="0"/>
                        </a:spcAft>
                        <a:tabLst>
                          <a:tab pos="228600" algn="l"/>
                          <a:tab pos="450850" algn="l"/>
                        </a:tabLst>
                        <a:defRPr>
                          <a:solidFill>
                            <a:schemeClr val="tx1"/>
                          </a:solidFill>
                          <a:latin typeface="Arial" charset="0"/>
                          <a:cs typeface="Arial" charset="0"/>
                        </a:defRPr>
                      </a:lvl8pPr>
                      <a:lvl9pPr marL="3886200" indent="-228600" fontAlgn="base">
                        <a:spcBef>
                          <a:spcPct val="20000"/>
                        </a:spcBef>
                        <a:spcAft>
                          <a:spcPct val="0"/>
                        </a:spcAft>
                        <a:tabLst>
                          <a:tab pos="228600" algn="l"/>
                          <a:tab pos="450850" algn="l"/>
                        </a:tabLst>
                        <a:defRPr>
                          <a:solidFill>
                            <a:schemeClr val="tx1"/>
                          </a:solidFill>
                          <a:latin typeface="Arial" charset="0"/>
                          <a:cs typeface="Arial"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tab pos="228600" algn="l"/>
                          <a:tab pos="450850" algn="l"/>
                        </a:tabLst>
                      </a:pPr>
                      <a:r>
                        <a:rPr kumimoji="0" lang="pl-PL" altLang="pl-PL" sz="1800" b="0" i="0" u="none" strike="noStrike" cap="none" normalizeH="0" baseline="0" dirty="0" smtClean="0">
                          <a:ln>
                            <a:noFill/>
                          </a:ln>
                          <a:solidFill>
                            <a:schemeClr val="bg1"/>
                          </a:solidFill>
                          <a:effectLst/>
                          <a:latin typeface="Times New Roman" pitchFamily="18" charset="0"/>
                          <a:cs typeface="Times New Roman" pitchFamily="18" charset="0"/>
                        </a:rPr>
                        <a:t>797,28</a:t>
                      </a:r>
                      <a:endParaRPr kumimoji="0" lang="pl-PL" altLang="pl-PL" sz="1800" b="0" i="0" u="none" strike="noStrike" cap="none" normalizeH="0" baseline="0" dirty="0" smtClean="0">
                        <a:ln>
                          <a:noFill/>
                        </a:ln>
                        <a:solidFill>
                          <a:schemeClr val="bg1"/>
                        </a:solidFill>
                        <a:effectLst/>
                        <a:latin typeface="Arial" charset="0"/>
                        <a:cs typeface="Arial" charset="0"/>
                      </a:endParaRPr>
                    </a:p>
                  </a:txBody>
                  <a:tcPr marL="121920" marR="121920"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r>
              <a:tr h="452592">
                <a:tc>
                  <a:txBody>
                    <a:bodyPr/>
                    <a:lstStyle>
                      <a:lvl1pPr marL="342900" indent="-342900">
                        <a:spcBef>
                          <a:spcPct val="20000"/>
                        </a:spcBef>
                        <a:defRPr sz="2800">
                          <a:solidFill>
                            <a:schemeClr val="tx1"/>
                          </a:solidFill>
                          <a:latin typeface="Arial" charset="0"/>
                          <a:cs typeface="Arial" charset="0"/>
                        </a:defRPr>
                      </a:lvl1pPr>
                      <a:lvl2pPr marL="742950" indent="-285750">
                        <a:spcBef>
                          <a:spcPct val="20000"/>
                        </a:spcBef>
                        <a:defRPr sz="2400">
                          <a:solidFill>
                            <a:schemeClr val="tx1"/>
                          </a:solidFill>
                          <a:latin typeface="Arial" charset="0"/>
                          <a:cs typeface="Arial" charset="0"/>
                        </a:defRPr>
                      </a:lvl2pPr>
                      <a:lvl3pPr marL="1143000" indent="-228600">
                        <a:spcBef>
                          <a:spcPct val="20000"/>
                        </a:spcBef>
                        <a:defRPr sz="2000">
                          <a:solidFill>
                            <a:schemeClr val="tx1"/>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fontAlgn="base">
                        <a:spcBef>
                          <a:spcPct val="20000"/>
                        </a:spcBef>
                        <a:spcAft>
                          <a:spcPct val="0"/>
                        </a:spcAft>
                        <a:defRPr>
                          <a:solidFill>
                            <a:schemeClr val="tx1"/>
                          </a:solidFill>
                          <a:latin typeface="Arial" charset="0"/>
                          <a:cs typeface="Arial" charset="0"/>
                        </a:defRPr>
                      </a:lvl6pPr>
                      <a:lvl7pPr marL="2971800" indent="-228600" fontAlgn="base">
                        <a:spcBef>
                          <a:spcPct val="20000"/>
                        </a:spcBef>
                        <a:spcAft>
                          <a:spcPct val="0"/>
                        </a:spcAft>
                        <a:defRPr>
                          <a:solidFill>
                            <a:schemeClr val="tx1"/>
                          </a:solidFill>
                          <a:latin typeface="Arial" charset="0"/>
                          <a:cs typeface="Arial" charset="0"/>
                        </a:defRPr>
                      </a:lvl7pPr>
                      <a:lvl8pPr marL="3429000" indent="-228600" fontAlgn="base">
                        <a:spcBef>
                          <a:spcPct val="20000"/>
                        </a:spcBef>
                        <a:spcAft>
                          <a:spcPct val="0"/>
                        </a:spcAft>
                        <a:defRPr>
                          <a:solidFill>
                            <a:schemeClr val="tx1"/>
                          </a:solidFill>
                          <a:latin typeface="Arial" charset="0"/>
                          <a:cs typeface="Arial" charset="0"/>
                        </a:defRPr>
                      </a:lvl8pPr>
                      <a:lvl9pPr marL="3886200" indent="-228600" fontAlgn="base">
                        <a:spcBef>
                          <a:spcPct val="20000"/>
                        </a:spcBef>
                        <a:spcAft>
                          <a:spcPct val="0"/>
                        </a:spcAft>
                        <a:defRPr>
                          <a:solidFill>
                            <a:schemeClr val="tx1"/>
                          </a:solidFill>
                          <a:latin typeface="Arial" charset="0"/>
                          <a:cs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altLang="pl-PL" sz="1800" b="0" i="0" u="none" strike="noStrike" cap="none" normalizeH="0" baseline="0" dirty="0" smtClean="0">
                          <a:ln>
                            <a:noFill/>
                          </a:ln>
                          <a:solidFill>
                            <a:schemeClr val="bg1"/>
                          </a:solidFill>
                          <a:effectLst/>
                          <a:latin typeface="Times New Roman" pitchFamily="18" charset="0"/>
                          <a:cs typeface="Times New Roman" pitchFamily="18" charset="0"/>
                        </a:rPr>
                        <a:t>9.</a:t>
                      </a:r>
                      <a:endParaRPr kumimoji="0" lang="pl-PL" altLang="pl-PL" sz="1800" b="0" i="0" u="none" strike="noStrike" cap="none" normalizeH="0" baseline="0" dirty="0" smtClean="0">
                        <a:ln>
                          <a:noFill/>
                        </a:ln>
                        <a:solidFill>
                          <a:schemeClr val="bg1"/>
                        </a:solidFill>
                        <a:effectLst/>
                        <a:latin typeface="Arial" charset="0"/>
                        <a:cs typeface="Arial" charset="0"/>
                      </a:endParaRPr>
                    </a:p>
                  </a:txBody>
                  <a:tcPr marL="121920" marR="121920"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marL="342900" indent="-342900">
                        <a:spcBef>
                          <a:spcPct val="20000"/>
                        </a:spcBef>
                        <a:tabLst>
                          <a:tab pos="228600" algn="l"/>
                          <a:tab pos="450850" algn="l"/>
                        </a:tabLst>
                        <a:defRPr sz="2800">
                          <a:solidFill>
                            <a:schemeClr val="tx1"/>
                          </a:solidFill>
                          <a:latin typeface="Arial" charset="0"/>
                          <a:cs typeface="Arial" charset="0"/>
                        </a:defRPr>
                      </a:lvl1pPr>
                      <a:lvl2pPr marL="742950" indent="-285750">
                        <a:spcBef>
                          <a:spcPct val="20000"/>
                        </a:spcBef>
                        <a:tabLst>
                          <a:tab pos="228600" algn="l"/>
                          <a:tab pos="450850" algn="l"/>
                        </a:tabLst>
                        <a:defRPr sz="2400">
                          <a:solidFill>
                            <a:schemeClr val="tx1"/>
                          </a:solidFill>
                          <a:latin typeface="Arial" charset="0"/>
                          <a:cs typeface="Arial" charset="0"/>
                        </a:defRPr>
                      </a:lvl2pPr>
                      <a:lvl3pPr marL="1143000" indent="-228600">
                        <a:spcBef>
                          <a:spcPct val="20000"/>
                        </a:spcBef>
                        <a:tabLst>
                          <a:tab pos="228600" algn="l"/>
                          <a:tab pos="450850" algn="l"/>
                        </a:tabLst>
                        <a:defRPr sz="2000">
                          <a:solidFill>
                            <a:schemeClr val="tx1"/>
                          </a:solidFill>
                          <a:latin typeface="Arial" charset="0"/>
                          <a:cs typeface="Arial" charset="0"/>
                        </a:defRPr>
                      </a:lvl3pPr>
                      <a:lvl4pPr marL="1600200" indent="-228600">
                        <a:spcBef>
                          <a:spcPct val="20000"/>
                        </a:spcBef>
                        <a:tabLst>
                          <a:tab pos="228600" algn="l"/>
                          <a:tab pos="450850" algn="l"/>
                        </a:tabLst>
                        <a:defRPr>
                          <a:solidFill>
                            <a:schemeClr val="tx1"/>
                          </a:solidFill>
                          <a:latin typeface="Arial" charset="0"/>
                          <a:cs typeface="Arial" charset="0"/>
                        </a:defRPr>
                      </a:lvl4pPr>
                      <a:lvl5pPr marL="2057400" indent="-228600">
                        <a:spcBef>
                          <a:spcPct val="20000"/>
                        </a:spcBef>
                        <a:tabLst>
                          <a:tab pos="228600" algn="l"/>
                          <a:tab pos="450850" algn="l"/>
                        </a:tabLst>
                        <a:defRPr>
                          <a:solidFill>
                            <a:schemeClr val="tx1"/>
                          </a:solidFill>
                          <a:latin typeface="Arial" charset="0"/>
                          <a:cs typeface="Arial" charset="0"/>
                        </a:defRPr>
                      </a:lvl5pPr>
                      <a:lvl6pPr marL="2514600" indent="-228600" fontAlgn="base">
                        <a:spcBef>
                          <a:spcPct val="20000"/>
                        </a:spcBef>
                        <a:spcAft>
                          <a:spcPct val="0"/>
                        </a:spcAft>
                        <a:tabLst>
                          <a:tab pos="228600" algn="l"/>
                          <a:tab pos="450850" algn="l"/>
                        </a:tabLst>
                        <a:defRPr>
                          <a:solidFill>
                            <a:schemeClr val="tx1"/>
                          </a:solidFill>
                          <a:latin typeface="Arial" charset="0"/>
                          <a:cs typeface="Arial" charset="0"/>
                        </a:defRPr>
                      </a:lvl6pPr>
                      <a:lvl7pPr marL="2971800" indent="-228600" fontAlgn="base">
                        <a:spcBef>
                          <a:spcPct val="20000"/>
                        </a:spcBef>
                        <a:spcAft>
                          <a:spcPct val="0"/>
                        </a:spcAft>
                        <a:tabLst>
                          <a:tab pos="228600" algn="l"/>
                          <a:tab pos="450850" algn="l"/>
                        </a:tabLst>
                        <a:defRPr>
                          <a:solidFill>
                            <a:schemeClr val="tx1"/>
                          </a:solidFill>
                          <a:latin typeface="Arial" charset="0"/>
                          <a:cs typeface="Arial" charset="0"/>
                        </a:defRPr>
                      </a:lvl7pPr>
                      <a:lvl8pPr marL="3429000" indent="-228600" fontAlgn="base">
                        <a:spcBef>
                          <a:spcPct val="20000"/>
                        </a:spcBef>
                        <a:spcAft>
                          <a:spcPct val="0"/>
                        </a:spcAft>
                        <a:tabLst>
                          <a:tab pos="228600" algn="l"/>
                          <a:tab pos="450850" algn="l"/>
                        </a:tabLst>
                        <a:defRPr>
                          <a:solidFill>
                            <a:schemeClr val="tx1"/>
                          </a:solidFill>
                          <a:latin typeface="Arial" charset="0"/>
                          <a:cs typeface="Arial" charset="0"/>
                        </a:defRPr>
                      </a:lvl8pPr>
                      <a:lvl9pPr marL="3886200" indent="-228600" fontAlgn="base">
                        <a:spcBef>
                          <a:spcPct val="20000"/>
                        </a:spcBef>
                        <a:spcAft>
                          <a:spcPct val="0"/>
                        </a:spcAft>
                        <a:tabLst>
                          <a:tab pos="228600" algn="l"/>
                          <a:tab pos="450850" algn="l"/>
                        </a:tabLst>
                        <a:defRPr>
                          <a:solidFill>
                            <a:schemeClr val="tx1"/>
                          </a:solidFill>
                          <a:latin typeface="Arial" charset="0"/>
                          <a:cs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tab pos="228600" algn="l"/>
                          <a:tab pos="450850" algn="l"/>
                        </a:tabLst>
                      </a:pPr>
                      <a:r>
                        <a:rPr kumimoji="0" lang="pl-PL" altLang="pl-PL" sz="1800" b="0" i="0" u="none" strike="noStrike" cap="none" normalizeH="0" baseline="0" dirty="0" smtClean="0">
                          <a:ln>
                            <a:noFill/>
                          </a:ln>
                          <a:solidFill>
                            <a:schemeClr val="bg1"/>
                          </a:solidFill>
                          <a:effectLst/>
                          <a:latin typeface="Times New Roman" pitchFamily="18" charset="0"/>
                          <a:cs typeface="Times New Roman" pitchFamily="18" charset="0"/>
                        </a:rPr>
                        <a:t>Wynagrodzenie do wypłaty (poz. 1 – poz. 8)</a:t>
                      </a:r>
                      <a:endParaRPr kumimoji="0" lang="pl-PL" altLang="pl-PL" sz="1800" b="0" i="0" u="none" strike="noStrike" cap="none" normalizeH="0" baseline="0" dirty="0" smtClean="0">
                        <a:ln>
                          <a:noFill/>
                        </a:ln>
                        <a:solidFill>
                          <a:schemeClr val="bg1"/>
                        </a:solidFill>
                        <a:effectLst/>
                        <a:latin typeface="Arial" charset="0"/>
                        <a:cs typeface="Arial" charset="0"/>
                      </a:endParaRPr>
                    </a:p>
                  </a:txBody>
                  <a:tcPr marL="121920" marR="121920"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marL="342900" indent="-342900">
                        <a:spcBef>
                          <a:spcPct val="20000"/>
                        </a:spcBef>
                        <a:tabLst>
                          <a:tab pos="228600" algn="l"/>
                          <a:tab pos="450850" algn="l"/>
                        </a:tabLst>
                        <a:defRPr sz="2800">
                          <a:solidFill>
                            <a:schemeClr val="tx1"/>
                          </a:solidFill>
                          <a:latin typeface="Arial" charset="0"/>
                          <a:cs typeface="Arial" charset="0"/>
                        </a:defRPr>
                      </a:lvl1pPr>
                      <a:lvl2pPr marL="742950" indent="-285750">
                        <a:spcBef>
                          <a:spcPct val="20000"/>
                        </a:spcBef>
                        <a:tabLst>
                          <a:tab pos="228600" algn="l"/>
                          <a:tab pos="450850" algn="l"/>
                        </a:tabLst>
                        <a:defRPr sz="2400">
                          <a:solidFill>
                            <a:schemeClr val="tx1"/>
                          </a:solidFill>
                          <a:latin typeface="Arial" charset="0"/>
                          <a:cs typeface="Arial" charset="0"/>
                        </a:defRPr>
                      </a:lvl2pPr>
                      <a:lvl3pPr marL="1143000" indent="-228600">
                        <a:spcBef>
                          <a:spcPct val="20000"/>
                        </a:spcBef>
                        <a:tabLst>
                          <a:tab pos="228600" algn="l"/>
                          <a:tab pos="450850" algn="l"/>
                        </a:tabLst>
                        <a:defRPr sz="2000">
                          <a:solidFill>
                            <a:schemeClr val="tx1"/>
                          </a:solidFill>
                          <a:latin typeface="Arial" charset="0"/>
                          <a:cs typeface="Arial" charset="0"/>
                        </a:defRPr>
                      </a:lvl3pPr>
                      <a:lvl4pPr marL="1600200" indent="-228600">
                        <a:spcBef>
                          <a:spcPct val="20000"/>
                        </a:spcBef>
                        <a:tabLst>
                          <a:tab pos="228600" algn="l"/>
                          <a:tab pos="450850" algn="l"/>
                        </a:tabLst>
                        <a:defRPr>
                          <a:solidFill>
                            <a:schemeClr val="tx1"/>
                          </a:solidFill>
                          <a:latin typeface="Arial" charset="0"/>
                          <a:cs typeface="Arial" charset="0"/>
                        </a:defRPr>
                      </a:lvl4pPr>
                      <a:lvl5pPr marL="2057400" indent="-228600">
                        <a:spcBef>
                          <a:spcPct val="20000"/>
                        </a:spcBef>
                        <a:tabLst>
                          <a:tab pos="228600" algn="l"/>
                          <a:tab pos="450850" algn="l"/>
                        </a:tabLst>
                        <a:defRPr>
                          <a:solidFill>
                            <a:schemeClr val="tx1"/>
                          </a:solidFill>
                          <a:latin typeface="Arial" charset="0"/>
                          <a:cs typeface="Arial" charset="0"/>
                        </a:defRPr>
                      </a:lvl5pPr>
                      <a:lvl6pPr marL="2514600" indent="-228600" fontAlgn="base">
                        <a:spcBef>
                          <a:spcPct val="20000"/>
                        </a:spcBef>
                        <a:spcAft>
                          <a:spcPct val="0"/>
                        </a:spcAft>
                        <a:tabLst>
                          <a:tab pos="228600" algn="l"/>
                          <a:tab pos="450850" algn="l"/>
                        </a:tabLst>
                        <a:defRPr>
                          <a:solidFill>
                            <a:schemeClr val="tx1"/>
                          </a:solidFill>
                          <a:latin typeface="Arial" charset="0"/>
                          <a:cs typeface="Arial" charset="0"/>
                        </a:defRPr>
                      </a:lvl6pPr>
                      <a:lvl7pPr marL="2971800" indent="-228600" fontAlgn="base">
                        <a:spcBef>
                          <a:spcPct val="20000"/>
                        </a:spcBef>
                        <a:spcAft>
                          <a:spcPct val="0"/>
                        </a:spcAft>
                        <a:tabLst>
                          <a:tab pos="228600" algn="l"/>
                          <a:tab pos="450850" algn="l"/>
                        </a:tabLst>
                        <a:defRPr>
                          <a:solidFill>
                            <a:schemeClr val="tx1"/>
                          </a:solidFill>
                          <a:latin typeface="Arial" charset="0"/>
                          <a:cs typeface="Arial" charset="0"/>
                        </a:defRPr>
                      </a:lvl7pPr>
                      <a:lvl8pPr marL="3429000" indent="-228600" fontAlgn="base">
                        <a:spcBef>
                          <a:spcPct val="20000"/>
                        </a:spcBef>
                        <a:spcAft>
                          <a:spcPct val="0"/>
                        </a:spcAft>
                        <a:tabLst>
                          <a:tab pos="228600" algn="l"/>
                          <a:tab pos="450850" algn="l"/>
                        </a:tabLst>
                        <a:defRPr>
                          <a:solidFill>
                            <a:schemeClr val="tx1"/>
                          </a:solidFill>
                          <a:latin typeface="Arial" charset="0"/>
                          <a:cs typeface="Arial" charset="0"/>
                        </a:defRPr>
                      </a:lvl8pPr>
                      <a:lvl9pPr marL="3886200" indent="-228600" fontAlgn="base">
                        <a:spcBef>
                          <a:spcPct val="20000"/>
                        </a:spcBef>
                        <a:spcAft>
                          <a:spcPct val="0"/>
                        </a:spcAft>
                        <a:tabLst>
                          <a:tab pos="228600" algn="l"/>
                          <a:tab pos="450850" algn="l"/>
                        </a:tabLst>
                        <a:defRPr>
                          <a:solidFill>
                            <a:schemeClr val="tx1"/>
                          </a:solidFill>
                          <a:latin typeface="Arial" charset="0"/>
                          <a:cs typeface="Arial"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tab pos="228600" algn="l"/>
                          <a:tab pos="450850" algn="l"/>
                        </a:tabLst>
                      </a:pPr>
                      <a:r>
                        <a:rPr kumimoji="0" lang="pl-PL" altLang="pl-PL" sz="1800" b="0" i="0" u="none" strike="noStrike" cap="none" normalizeH="0" baseline="0" dirty="0" smtClean="0">
                          <a:ln>
                            <a:noFill/>
                          </a:ln>
                          <a:solidFill>
                            <a:schemeClr val="bg1"/>
                          </a:solidFill>
                          <a:effectLst/>
                          <a:latin typeface="Times New Roman" pitchFamily="18" charset="0"/>
                          <a:cs typeface="Times New Roman" pitchFamily="18" charset="0"/>
                        </a:rPr>
                        <a:t>2  202,72</a:t>
                      </a:r>
                      <a:endParaRPr kumimoji="0" lang="pl-PL" altLang="pl-PL" sz="1800" b="0" i="0" u="none" strike="noStrike" cap="none" normalizeH="0" baseline="0" dirty="0" smtClean="0">
                        <a:ln>
                          <a:noFill/>
                        </a:ln>
                        <a:solidFill>
                          <a:schemeClr val="bg1"/>
                        </a:solidFill>
                        <a:effectLst/>
                        <a:latin typeface="Arial" charset="0"/>
                        <a:cs typeface="Arial" charset="0"/>
                      </a:endParaRPr>
                    </a:p>
                  </a:txBody>
                  <a:tcPr marL="121920" marR="121920"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r>
            </a:tbl>
          </a:graphicData>
        </a:graphic>
      </p:graphicFrame>
      <p:sp>
        <p:nvSpPr>
          <p:cNvPr id="42041" name="Rectangle 232"/>
          <p:cNvSpPr>
            <a:spLocks noChangeArrowheads="1"/>
          </p:cNvSpPr>
          <p:nvPr/>
        </p:nvSpPr>
        <p:spPr bwMode="auto">
          <a:xfrm>
            <a:off x="73583" y="103696"/>
            <a:ext cx="991883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r>
              <a:rPr lang="pl-PL" altLang="pl-PL" sz="2000" dirty="0">
                <a:latin typeface="Tahoma" pitchFamily="34" charset="0"/>
                <a:cs typeface="Arial" charset="0"/>
              </a:rPr>
              <a:t>Wynagrodzenie zasadnicze </a:t>
            </a:r>
            <a:r>
              <a:rPr lang="pl-PL" altLang="pl-PL" sz="2000" dirty="0" smtClean="0">
                <a:latin typeface="Tahoma" pitchFamily="34" charset="0"/>
                <a:cs typeface="Arial" charset="0"/>
              </a:rPr>
              <a:t>pracownika </a:t>
            </a:r>
            <a:r>
              <a:rPr lang="pl-PL" altLang="pl-PL" sz="2000" dirty="0">
                <a:latin typeface="Tahoma" pitchFamily="34" charset="0"/>
                <a:cs typeface="Arial" charset="0"/>
              </a:rPr>
              <a:t>„X” zatrudnionego na podstawie umowy o pracę wynosi 2 700 zł, dodatek stażowy 300 zł. </a:t>
            </a:r>
            <a:r>
              <a:rPr lang="pl-PL" altLang="pl-PL" sz="2000" dirty="0" smtClean="0">
                <a:latin typeface="Tahoma" pitchFamily="34" charset="0"/>
                <a:cs typeface="Arial" charset="0"/>
              </a:rPr>
              <a:t>Ustal </a:t>
            </a:r>
            <a:r>
              <a:rPr lang="pl-PL" altLang="pl-PL" sz="2000" dirty="0">
                <a:latin typeface="Tahoma" pitchFamily="34" charset="0"/>
                <a:cs typeface="Arial" charset="0"/>
              </a:rPr>
              <a:t>składniki listy płac.</a:t>
            </a:r>
          </a:p>
        </p:txBody>
      </p:sp>
    </p:spTree>
    <p:extLst>
      <p:ext uri="{BB962C8B-B14F-4D97-AF65-F5344CB8AC3E}">
        <p14:creationId xmlns:p14="http://schemas.microsoft.com/office/powerpoint/2010/main" val="38444379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ext Box 5"/>
          <p:cNvSpPr txBox="1">
            <a:spLocks noChangeArrowheads="1"/>
          </p:cNvSpPr>
          <p:nvPr/>
        </p:nvSpPr>
        <p:spPr bwMode="auto">
          <a:xfrm>
            <a:off x="267180" y="1249158"/>
            <a:ext cx="10560051"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l-PL" altLang="pl-PL" sz="3600" b="1" dirty="0" smtClean="0"/>
              <a:t>Ćwiczenie 3</a:t>
            </a:r>
          </a:p>
          <a:p>
            <a:r>
              <a:rPr lang="pl-PL" altLang="pl-PL" sz="3600" b="1" dirty="0" smtClean="0"/>
              <a:t>Pan Jan Kowalski podpisał umowę o pracę  wynagrodzeniem brutto 4 000 zł. Mieszka on w Łomży i dojeżdża samochodem do Zambrowa.</a:t>
            </a:r>
          </a:p>
          <a:p>
            <a:r>
              <a:rPr lang="pl-PL" altLang="pl-PL" sz="3600" b="1" dirty="0" smtClean="0"/>
              <a:t>Oblicz kwotę wynagrodzenia do wypłaty.</a:t>
            </a:r>
            <a:endParaRPr lang="pl-PL" altLang="pl-PL" sz="3600" b="1" dirty="0"/>
          </a:p>
        </p:txBody>
      </p:sp>
    </p:spTree>
    <p:extLst>
      <p:ext uri="{BB962C8B-B14F-4D97-AF65-F5344CB8AC3E}">
        <p14:creationId xmlns:p14="http://schemas.microsoft.com/office/powerpoint/2010/main" val="13637114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ytuł 1"/>
          <p:cNvSpPr>
            <a:spLocks noGrp="1"/>
          </p:cNvSpPr>
          <p:nvPr>
            <p:ph type="title"/>
          </p:nvPr>
        </p:nvSpPr>
        <p:spPr>
          <a:xfrm>
            <a:off x="1" y="256347"/>
            <a:ext cx="10339754" cy="1143480"/>
          </a:xfrm>
        </p:spPr>
        <p:txBody>
          <a:bodyPr/>
          <a:lstStyle/>
          <a:p>
            <a:pPr eaLnBrk="1"/>
            <a:r>
              <a:rPr lang="pl-PL" altLang="pl-PL" dirty="0" smtClean="0"/>
              <a:t>Czas to pieniądz –Benjamin Franklin</a:t>
            </a:r>
          </a:p>
        </p:txBody>
      </p:sp>
      <p:sp>
        <p:nvSpPr>
          <p:cNvPr id="12291" name="Symbol zastępczy zawartości 2"/>
          <p:cNvSpPr>
            <a:spLocks noGrp="1"/>
          </p:cNvSpPr>
          <p:nvPr>
            <p:ph idx="1"/>
          </p:nvPr>
        </p:nvSpPr>
        <p:spPr>
          <a:xfrm>
            <a:off x="896641" y="1781468"/>
            <a:ext cx="10947840" cy="4477430"/>
          </a:xfrm>
        </p:spPr>
        <p:txBody>
          <a:bodyPr/>
          <a:lstStyle/>
          <a:p>
            <a:pPr eaLnBrk="1"/>
            <a:endParaRPr lang="pl-PL" altLang="pl-PL" dirty="0" smtClean="0"/>
          </a:p>
          <a:p>
            <a:pPr marL="18288" indent="0" eaLnBrk="1">
              <a:buNone/>
            </a:pPr>
            <a:r>
              <a:rPr lang="pl-PL" altLang="pl-PL" dirty="0" smtClean="0"/>
              <a:t>Pieniądz zmienia swoją wartość w czasie z powodu:</a:t>
            </a:r>
          </a:p>
          <a:p>
            <a:pPr marL="18288" indent="0" eaLnBrk="1">
              <a:buNone/>
            </a:pPr>
            <a:r>
              <a:rPr lang="pl-PL" altLang="pl-PL" dirty="0" smtClean="0"/>
              <a:t>-inflacji,</a:t>
            </a:r>
          </a:p>
          <a:p>
            <a:pPr marL="18288" indent="0" eaLnBrk="1">
              <a:buNone/>
            </a:pPr>
            <a:r>
              <a:rPr lang="pl-PL" altLang="pl-PL" dirty="0" smtClean="0"/>
              <a:t>-niepewności jutra,</a:t>
            </a:r>
          </a:p>
          <a:p>
            <a:pPr marL="18288" indent="0" eaLnBrk="1">
              <a:buNone/>
            </a:pPr>
            <a:r>
              <a:rPr lang="pl-PL" altLang="pl-PL" dirty="0" smtClean="0"/>
              <a:t>-chęci „zarobienia” – inwestycje finansowe.</a:t>
            </a:r>
          </a:p>
          <a:p>
            <a:pPr eaLnBrk="1"/>
            <a:endParaRPr lang="pl-PL" altLang="pl-PL" dirty="0" smtClean="0"/>
          </a:p>
          <a:p>
            <a:pPr marL="18288" indent="0" eaLnBrk="1">
              <a:buNone/>
            </a:pPr>
            <a:r>
              <a:rPr lang="pl-PL" altLang="pl-PL" dirty="0" smtClean="0"/>
              <a:t>Wartość przyszła pieniądza – kapitalizacja pieniądza.</a:t>
            </a:r>
          </a:p>
          <a:p>
            <a:pPr marL="18288" indent="0" eaLnBrk="1">
              <a:buNone/>
            </a:pPr>
            <a:r>
              <a:rPr lang="pl-PL" altLang="pl-PL" dirty="0" smtClean="0"/>
              <a:t>Obecna wartość pieniądza – dyskontowanie pieniądza.</a:t>
            </a:r>
          </a:p>
          <a:p>
            <a:pPr eaLnBrk="1"/>
            <a:endParaRPr lang="pl-PL" altLang="pl-PL" dirty="0" smtClean="0"/>
          </a:p>
          <a:p>
            <a:pPr eaLnBrk="1"/>
            <a:endParaRPr lang="pl-PL" altLang="pl-PL" dirty="0" smtClean="0"/>
          </a:p>
          <a:p>
            <a:pPr eaLnBrk="1"/>
            <a:endParaRPr lang="pl-PL" altLang="pl-PL" dirty="0" smtClean="0"/>
          </a:p>
          <a:p>
            <a:pPr eaLnBrk="1"/>
            <a:endParaRPr lang="pl-PL" altLang="pl-PL" dirty="0" smtClean="0"/>
          </a:p>
        </p:txBody>
      </p:sp>
    </p:spTree>
    <p:extLst>
      <p:ext uri="{BB962C8B-B14F-4D97-AF65-F5344CB8AC3E}">
        <p14:creationId xmlns:p14="http://schemas.microsoft.com/office/powerpoint/2010/main" val="29744401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527538" y="685802"/>
            <a:ext cx="10949354" cy="3657599"/>
          </a:xfrm>
        </p:spPr>
        <p:txBody>
          <a:bodyPr>
            <a:normAutofit fontScale="92500" lnSpcReduction="10000"/>
          </a:bodyPr>
          <a:lstStyle/>
          <a:p>
            <a:pPr algn="just" eaLnBrk="1" hangingPunct="1">
              <a:lnSpc>
                <a:spcPct val="80000"/>
              </a:lnSpc>
              <a:buFontTx/>
              <a:buNone/>
            </a:pPr>
            <a:r>
              <a:rPr lang="pl-PL" altLang="pl-PL" sz="2800" dirty="0" smtClean="0"/>
              <a:t>	</a:t>
            </a:r>
          </a:p>
          <a:p>
            <a:pPr algn="just" eaLnBrk="1" hangingPunct="1">
              <a:lnSpc>
                <a:spcPct val="80000"/>
              </a:lnSpc>
              <a:buFontTx/>
              <a:buNone/>
            </a:pPr>
            <a:endParaRPr lang="pl-PL" altLang="pl-PL" sz="2800" b="1" dirty="0"/>
          </a:p>
          <a:p>
            <a:pPr algn="just" eaLnBrk="1" hangingPunct="1">
              <a:lnSpc>
                <a:spcPct val="80000"/>
              </a:lnSpc>
              <a:buFontTx/>
              <a:buNone/>
            </a:pPr>
            <a:endParaRPr lang="pl-PL" altLang="pl-PL" sz="2800" b="1" dirty="0" smtClean="0"/>
          </a:p>
          <a:p>
            <a:pPr algn="just" eaLnBrk="1" hangingPunct="1">
              <a:lnSpc>
                <a:spcPct val="80000"/>
              </a:lnSpc>
              <a:buFontTx/>
              <a:buNone/>
            </a:pPr>
            <a:endParaRPr lang="pl-PL" altLang="pl-PL" sz="2800" b="1" dirty="0"/>
          </a:p>
          <a:p>
            <a:pPr algn="just" eaLnBrk="1" hangingPunct="1">
              <a:lnSpc>
                <a:spcPct val="80000"/>
              </a:lnSpc>
              <a:buFontTx/>
              <a:buNone/>
            </a:pPr>
            <a:r>
              <a:rPr lang="pl-PL" altLang="pl-PL" sz="2800" b="1" dirty="0" smtClean="0"/>
              <a:t>	Procent</a:t>
            </a:r>
            <a:r>
              <a:rPr lang="pl-PL" altLang="pl-PL" sz="2800" dirty="0" smtClean="0"/>
              <a:t> (odsetki) to dochód, który wierzyciel (deponent) otrzymuje od dłużnika (banku) za wypożyczenie kapitału </a:t>
            </a:r>
            <a:r>
              <a:rPr lang="pl-PL" altLang="pl-PL" sz="2800" dirty="0" smtClean="0">
                <a:sym typeface="Wingdings" pitchFamily="2" charset="2"/>
              </a:rPr>
              <a:t>.</a:t>
            </a:r>
          </a:p>
          <a:p>
            <a:pPr algn="just" eaLnBrk="1" hangingPunct="1">
              <a:lnSpc>
                <a:spcPct val="80000"/>
              </a:lnSpc>
              <a:buFontTx/>
              <a:buNone/>
            </a:pPr>
            <a:endParaRPr lang="pl-PL" altLang="pl-PL" sz="2800" b="1" dirty="0">
              <a:sym typeface="Wingdings" pitchFamily="2" charset="2"/>
            </a:endParaRPr>
          </a:p>
          <a:p>
            <a:pPr algn="just" eaLnBrk="1" hangingPunct="1">
              <a:lnSpc>
                <a:spcPct val="80000"/>
              </a:lnSpc>
              <a:buFontTx/>
              <a:buNone/>
            </a:pPr>
            <a:r>
              <a:rPr lang="pl-PL" altLang="pl-PL" sz="2800" b="1" dirty="0" smtClean="0">
                <a:sym typeface="Wingdings" pitchFamily="2" charset="2"/>
              </a:rPr>
              <a:t>  </a:t>
            </a:r>
            <a:r>
              <a:rPr lang="pl-PL" altLang="pl-PL" sz="2800" b="1" dirty="0" smtClean="0"/>
              <a:t>Stopa procentowa</a:t>
            </a:r>
            <a:r>
              <a:rPr lang="pl-PL" altLang="pl-PL" sz="2800" dirty="0" smtClean="0"/>
              <a:t> to cena pieniądza, wyznacza koszty jego pozyskania dla banku i przychód dla wierzyciela.</a:t>
            </a:r>
          </a:p>
          <a:p>
            <a:pPr algn="just" eaLnBrk="1" hangingPunct="1">
              <a:lnSpc>
                <a:spcPct val="80000"/>
              </a:lnSpc>
              <a:buFontTx/>
              <a:buNone/>
            </a:pPr>
            <a:r>
              <a:rPr lang="pl-PL" altLang="pl-PL" sz="2800" dirty="0" smtClean="0"/>
              <a:t>	Liczy się ją jako stosunek procentu do początkowej wartości kapitału.</a:t>
            </a:r>
            <a:endParaRPr lang="en-US" altLang="pl-PL" sz="2800" dirty="0" smtClean="0"/>
          </a:p>
        </p:txBody>
      </p:sp>
      <p:sp>
        <p:nvSpPr>
          <p:cNvPr id="6146" name="Rectangle 2"/>
          <p:cNvSpPr>
            <a:spLocks noGrp="1" noChangeArrowheads="1"/>
          </p:cNvSpPr>
          <p:nvPr>
            <p:ph type="title"/>
          </p:nvPr>
        </p:nvSpPr>
        <p:spPr/>
        <p:txBody>
          <a:bodyPr/>
          <a:lstStyle/>
          <a:p>
            <a:pPr eaLnBrk="1" hangingPunct="1">
              <a:defRPr/>
            </a:pPr>
            <a:endParaRPr lang="pl-PL" smtClean="0"/>
          </a:p>
        </p:txBody>
      </p:sp>
    </p:spTree>
    <p:extLst>
      <p:ext uri="{BB962C8B-B14F-4D97-AF65-F5344CB8AC3E}">
        <p14:creationId xmlns:p14="http://schemas.microsoft.com/office/powerpoint/2010/main" val="26064992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351692"/>
            <a:ext cx="10140462" cy="5699249"/>
          </a:xfrm>
        </p:spPr>
      </p:pic>
      <p:sp>
        <p:nvSpPr>
          <p:cNvPr id="2" name="Tytuł 1"/>
          <p:cNvSpPr>
            <a:spLocks noGrp="1"/>
          </p:cNvSpPr>
          <p:nvPr>
            <p:ph type="title"/>
          </p:nvPr>
        </p:nvSpPr>
        <p:spPr/>
        <p:txBody>
          <a:bodyPr/>
          <a:lstStyle/>
          <a:p>
            <a:endParaRPr lang="pl-PL"/>
          </a:p>
        </p:txBody>
      </p:sp>
    </p:spTree>
    <p:extLst>
      <p:ext uri="{BB962C8B-B14F-4D97-AF65-F5344CB8AC3E}">
        <p14:creationId xmlns:p14="http://schemas.microsoft.com/office/powerpoint/2010/main" val="34638183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609600" y="685802"/>
            <a:ext cx="10363200" cy="3657599"/>
          </a:xfrm>
        </p:spPr>
        <p:txBody>
          <a:bodyPr/>
          <a:lstStyle/>
          <a:p>
            <a:pPr algn="just" eaLnBrk="1" hangingPunct="1">
              <a:buFontTx/>
              <a:buNone/>
            </a:pPr>
            <a:r>
              <a:rPr lang="pl-PL" altLang="pl-PL" dirty="0" smtClean="0"/>
              <a:t>	</a:t>
            </a:r>
          </a:p>
          <a:p>
            <a:pPr algn="just" eaLnBrk="1" hangingPunct="1">
              <a:buFontTx/>
              <a:buNone/>
            </a:pPr>
            <a:r>
              <a:rPr lang="pl-PL" altLang="pl-PL" dirty="0" smtClean="0"/>
              <a:t>1.Rachunek odsetek prostych polega na tym, że odsetki naliczane są na koniec trwania lokaty.</a:t>
            </a:r>
            <a:endParaRPr lang="en-US" altLang="pl-PL" dirty="0" smtClean="0"/>
          </a:p>
        </p:txBody>
      </p:sp>
      <p:sp>
        <p:nvSpPr>
          <p:cNvPr id="8194" name="Rectangle 2"/>
          <p:cNvSpPr>
            <a:spLocks noGrp="1" noChangeArrowheads="1"/>
          </p:cNvSpPr>
          <p:nvPr>
            <p:ph type="title"/>
          </p:nvPr>
        </p:nvSpPr>
        <p:spPr/>
        <p:txBody>
          <a:bodyPr/>
          <a:lstStyle/>
          <a:p>
            <a:pPr eaLnBrk="1" hangingPunct="1">
              <a:defRPr/>
            </a:pPr>
            <a:endParaRPr lang="pl-PL" smtClean="0"/>
          </a:p>
        </p:txBody>
      </p:sp>
    </p:spTree>
    <p:extLst>
      <p:ext uri="{BB962C8B-B14F-4D97-AF65-F5344CB8AC3E}">
        <p14:creationId xmlns:p14="http://schemas.microsoft.com/office/powerpoint/2010/main" val="2526034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609600" y="685802"/>
            <a:ext cx="10363200" cy="3657599"/>
          </a:xfrm>
        </p:spPr>
        <p:txBody>
          <a:bodyPr/>
          <a:lstStyle/>
          <a:p>
            <a:pPr algn="just" eaLnBrk="1" hangingPunct="1">
              <a:buFontTx/>
              <a:buNone/>
            </a:pPr>
            <a:r>
              <a:rPr lang="pl-PL" altLang="pl-PL" dirty="0" smtClean="0"/>
              <a:t>	2.Rachunek odsetek złożonych polega na tym, że odsetki naliczane w kolejnych okresach są </a:t>
            </a:r>
            <a:r>
              <a:rPr lang="pl-PL" altLang="pl-PL" b="1" u="sng" dirty="0" smtClean="0"/>
              <a:t>kapitalizowane</a:t>
            </a:r>
            <a:r>
              <a:rPr lang="pl-PL" altLang="pl-PL" dirty="0" smtClean="0"/>
              <a:t> tzn. nie są one na bieżąco wypłacane, lecz powiększają pierwotną kwotę kapitału. Odsetki w tej sytuacji za kolejne okresy liczone są od początkowej kwoty kapitału powiększonej o dotychczas uzyskane odsetki (tzw. procent składany).</a:t>
            </a:r>
            <a:endParaRPr lang="en-US" altLang="pl-PL" dirty="0" smtClean="0"/>
          </a:p>
        </p:txBody>
      </p:sp>
      <p:sp>
        <p:nvSpPr>
          <p:cNvPr id="8194" name="Rectangle 2"/>
          <p:cNvSpPr>
            <a:spLocks noGrp="1" noChangeArrowheads="1"/>
          </p:cNvSpPr>
          <p:nvPr>
            <p:ph type="title"/>
          </p:nvPr>
        </p:nvSpPr>
        <p:spPr/>
        <p:txBody>
          <a:bodyPr/>
          <a:lstStyle/>
          <a:p>
            <a:pPr eaLnBrk="1" hangingPunct="1">
              <a:defRPr/>
            </a:pPr>
            <a:endParaRPr lang="pl-PL" smtClean="0"/>
          </a:p>
        </p:txBody>
      </p:sp>
    </p:spTree>
    <p:extLst>
      <p:ext uri="{BB962C8B-B14F-4D97-AF65-F5344CB8AC3E}">
        <p14:creationId xmlns:p14="http://schemas.microsoft.com/office/powerpoint/2010/main" val="29853466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 xmlns:a16="http://schemas.microsoft.com/office/drawing/2014/main" id="{5FBCC345-FE34-B744-B607-A4E5B1E0204C}"/>
              </a:ext>
            </a:extLst>
          </p:cNvPr>
          <p:cNvSpPr>
            <a:spLocks noGrp="1" noChangeArrowheads="1"/>
          </p:cNvSpPr>
          <p:nvPr>
            <p:ph type="title"/>
          </p:nvPr>
        </p:nvSpPr>
        <p:spPr>
          <a:xfrm>
            <a:off x="143338" y="1412776"/>
            <a:ext cx="11907985" cy="3672408"/>
          </a:xfrm>
        </p:spPr>
        <p:txBody>
          <a:bodyPr/>
          <a:lstStyle/>
          <a:p>
            <a:pPr algn="ctr" eaLnBrk="1" hangingPunct="1"/>
            <a:r>
              <a:rPr lang="pl-PL" altLang="pl-PL" sz="4800" dirty="0">
                <a:effectLst>
                  <a:outerShdw blurRad="38100" dist="38100" dir="2700000" algn="tl">
                    <a:srgbClr val="000000">
                      <a:alpha val="43137"/>
                    </a:srgbClr>
                  </a:outerShdw>
                </a:effectLst>
              </a:rPr>
              <a:t>Oszczędzanie </a:t>
            </a:r>
            <a:r>
              <a:rPr lang="pl-PL" altLang="pl-PL" sz="4800" dirty="0" smtClean="0">
                <a:effectLst>
                  <a:outerShdw blurRad="38100" dist="38100" dir="2700000" algn="tl">
                    <a:srgbClr val="000000">
                      <a:alpha val="43137"/>
                    </a:srgbClr>
                  </a:outerShdw>
                </a:effectLst>
              </a:rPr>
              <a:t> na </a:t>
            </a:r>
            <a:r>
              <a:rPr lang="pl-PL" altLang="pl-PL" sz="4800" dirty="0">
                <a:effectLst>
                  <a:outerShdw blurRad="38100" dist="38100" dir="2700000" algn="tl">
                    <a:srgbClr val="000000">
                      <a:alpha val="43137"/>
                    </a:srgbClr>
                  </a:outerShdw>
                </a:effectLst>
              </a:rPr>
              <a:t>Jesień Życia </a:t>
            </a:r>
            <a:r>
              <a:rPr lang="pl-PL" altLang="pl-PL" sz="4800" dirty="0"/>
              <a:t/>
            </a:r>
            <a:br>
              <a:rPr lang="pl-PL" altLang="pl-PL" sz="4800" dirty="0"/>
            </a:br>
            <a:r>
              <a:rPr lang="pl-PL" altLang="pl-PL" sz="5400" dirty="0"/>
              <a:t/>
            </a:r>
            <a:br>
              <a:rPr lang="pl-PL" altLang="pl-PL" sz="5400" dirty="0"/>
            </a:br>
            <a:endParaRPr lang="pl-PL" altLang="pl-PL" sz="2400" dirty="0"/>
          </a:p>
        </p:txBody>
      </p:sp>
      <p:pic>
        <p:nvPicPr>
          <p:cNvPr id="1026" name="Picture 2" descr="C:\Users\Mirosława\AppData\Local\Microsoft\Windows\INetCache\IE\JXGBKX9K\dolar[1].jpg"/>
          <p:cNvPicPr>
            <a:picLocks noChangeAspect="1" noChangeArrowheads="1"/>
          </p:cNvPicPr>
          <p:nvPr/>
        </p:nvPicPr>
        <p:blipFill>
          <a:blip r:embed="rId3" cstate="print"/>
          <a:srcRect/>
          <a:stretch>
            <a:fillRect/>
          </a:stretch>
        </p:blipFill>
        <p:spPr bwMode="auto">
          <a:xfrm>
            <a:off x="7393705" y="387932"/>
            <a:ext cx="2511603" cy="1412776"/>
          </a:xfrm>
          <a:prstGeom prst="rect">
            <a:avLst/>
          </a:prstGeom>
          <a:noFill/>
        </p:spPr>
      </p:pic>
    </p:spTree>
    <p:extLst>
      <p:ext uri="{BB962C8B-B14F-4D97-AF65-F5344CB8AC3E}">
        <p14:creationId xmlns:p14="http://schemas.microsoft.com/office/powerpoint/2010/main" val="19715564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39349" y="260648"/>
            <a:ext cx="11521280" cy="6264696"/>
          </a:xfrm>
        </p:spPr>
        <p:txBody>
          <a:bodyPr/>
          <a:lstStyle/>
          <a:p>
            <a:pPr algn="ctr">
              <a:buNone/>
            </a:pPr>
            <a:r>
              <a:rPr lang="pl-PL" b="1" dirty="0"/>
              <a:t>System emerytalny</a:t>
            </a:r>
          </a:p>
          <a:p>
            <a:r>
              <a:rPr lang="pl-PL" dirty="0"/>
              <a:t> system repartycyjny (tzw. solidarnościowy związany z tradycją myślenia „bismarckowskiego”; PAYG –</a:t>
            </a:r>
            <a:r>
              <a:rPr lang="pl-PL" dirty="0" err="1"/>
              <a:t>pay</a:t>
            </a:r>
            <a:r>
              <a:rPr lang="pl-PL" dirty="0"/>
              <a:t> as </a:t>
            </a:r>
            <a:r>
              <a:rPr lang="pl-PL" dirty="0" err="1"/>
              <a:t>you</a:t>
            </a:r>
            <a:r>
              <a:rPr lang="pl-PL" dirty="0"/>
              <a:t> go) – rozumiany tak, że pokolenie pracujące jest skłonne do podzielania się swoim dochodem z pokoleniem poprodukcyjnym, </a:t>
            </a:r>
            <a:endParaRPr lang="pl-PL" dirty="0" smtClean="0"/>
          </a:p>
          <a:p>
            <a:pPr marL="18288" indent="0">
              <a:buNone/>
            </a:pPr>
            <a:endParaRPr lang="pl-PL" dirty="0"/>
          </a:p>
          <a:p>
            <a:r>
              <a:rPr lang="pl-PL" dirty="0"/>
              <a:t>system kapitałowy, inaczej system oszczędnościowy – oparty na zasadzie zdefiniowanej składki - każdy konsumuje na emeryturze część swojego własnego dochodu. </a:t>
            </a:r>
          </a:p>
          <a:p>
            <a:endParaRPr lang="pl-PL" dirty="0"/>
          </a:p>
        </p:txBody>
      </p:sp>
    </p:spTree>
    <p:extLst>
      <p:ext uri="{BB962C8B-B14F-4D97-AF65-F5344CB8AC3E}">
        <p14:creationId xmlns:p14="http://schemas.microsoft.com/office/powerpoint/2010/main" val="37475317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e tekstowe 4"/>
          <p:cNvSpPr txBox="1"/>
          <p:nvPr/>
        </p:nvSpPr>
        <p:spPr>
          <a:xfrm>
            <a:off x="335360" y="5805265"/>
            <a:ext cx="11856640" cy="646331"/>
          </a:xfrm>
          <a:prstGeom prst="rect">
            <a:avLst/>
          </a:prstGeom>
          <a:noFill/>
        </p:spPr>
        <p:txBody>
          <a:bodyPr wrap="square" rtlCol="0">
            <a:spAutoFit/>
          </a:bodyPr>
          <a:lstStyle/>
          <a:p>
            <a:r>
              <a:rPr lang="pl-PL" dirty="0"/>
              <a:t>Źródło: opracowanie własne na podstawie ZUS, Prognoza wpływów i wydatków Funduszu Ubezpieczeń Społecznych na lata 2021-2025.</a:t>
            </a:r>
          </a:p>
        </p:txBody>
      </p:sp>
      <p:graphicFrame>
        <p:nvGraphicFramePr>
          <p:cNvPr id="6" name="Tabela 5"/>
          <p:cNvGraphicFramePr>
            <a:graphicFrameLocks noGrp="1"/>
          </p:cNvGraphicFramePr>
          <p:nvPr>
            <p:extLst>
              <p:ext uri="{D42A27DB-BD31-4B8C-83A1-F6EECF244321}">
                <p14:modId xmlns:p14="http://schemas.microsoft.com/office/powerpoint/2010/main" val="2423323643"/>
              </p:ext>
            </p:extLst>
          </p:nvPr>
        </p:nvGraphicFramePr>
        <p:xfrm>
          <a:off x="335360" y="265621"/>
          <a:ext cx="9690095" cy="5295900"/>
        </p:xfrm>
        <a:graphic>
          <a:graphicData uri="http://schemas.openxmlformats.org/drawingml/2006/table">
            <a:tbl>
              <a:tblPr/>
              <a:tblGrid>
                <a:gridCol w="2140435">
                  <a:extLst>
                    <a:ext uri="{9D8B030D-6E8A-4147-A177-3AD203B41FA5}">
                      <a16:colId xmlns="" xmlns:a16="http://schemas.microsoft.com/office/drawing/2014/main" val="20000"/>
                    </a:ext>
                  </a:extLst>
                </a:gridCol>
                <a:gridCol w="1111672">
                  <a:extLst>
                    <a:ext uri="{9D8B030D-6E8A-4147-A177-3AD203B41FA5}">
                      <a16:colId xmlns="" xmlns:a16="http://schemas.microsoft.com/office/drawing/2014/main" val="20001"/>
                    </a:ext>
                  </a:extLst>
                </a:gridCol>
                <a:gridCol w="1301056"/>
                <a:gridCol w="1148862"/>
                <a:gridCol w="1184030"/>
                <a:gridCol w="1254370"/>
                <a:gridCol w="1549670"/>
              </a:tblGrid>
              <a:tr h="216024">
                <a:tc gridSpan="7">
                  <a:txBody>
                    <a:bodyPr/>
                    <a:lstStyle/>
                    <a:p>
                      <a:pPr algn="ctr" fontAlgn="b"/>
                      <a:r>
                        <a:rPr lang="pl-PL" sz="2000" b="0" i="0" u="none" strike="noStrike" dirty="0">
                          <a:solidFill>
                            <a:schemeClr val="bg1"/>
                          </a:solidFill>
                          <a:latin typeface="Calibri"/>
                        </a:rPr>
                        <a:t>Populacja w podziale na ekonomiczne grupy wieku </a:t>
                      </a:r>
                    </a:p>
                  </a:txBody>
                  <a:tcPr marL="12700" marR="127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extLst>
                  <a:ext uri="{0D108BD9-81ED-4DB2-BD59-A6C34878D82A}">
                    <a16:rowId xmlns="" xmlns:a16="http://schemas.microsoft.com/office/drawing/2014/main" val="10000"/>
                  </a:ext>
                </a:extLst>
              </a:tr>
              <a:tr h="216024">
                <a:tc rowSpan="2">
                  <a:txBody>
                    <a:bodyPr/>
                    <a:lstStyle/>
                    <a:p>
                      <a:pPr algn="ctr" fontAlgn="b"/>
                      <a:r>
                        <a:rPr lang="pl-PL" sz="2000" b="0" i="0" u="none" strike="noStrike" dirty="0">
                          <a:solidFill>
                            <a:schemeClr val="bg1"/>
                          </a:solidFill>
                          <a:latin typeface="Calibri"/>
                        </a:rPr>
                        <a:t>W wieku:</a:t>
                      </a:r>
                    </a:p>
                  </a:txBody>
                  <a:tcPr marL="12700" marR="127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r>
                        <a:rPr lang="pl-PL" sz="2000" b="0" i="0" u="none" strike="noStrike">
                          <a:solidFill>
                            <a:schemeClr val="bg1"/>
                          </a:solidFill>
                          <a:latin typeface="Calibri"/>
                        </a:rPr>
                        <a:t>2020</a:t>
                      </a:r>
                    </a:p>
                  </a:txBody>
                  <a:tcPr marL="12700" marR="127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r>
                        <a:rPr lang="pl-PL" sz="2000" b="0" i="0" u="none" strike="noStrike">
                          <a:solidFill>
                            <a:schemeClr val="bg1"/>
                          </a:solidFill>
                          <a:latin typeface="Calibri"/>
                        </a:rPr>
                        <a:t>2021</a:t>
                      </a:r>
                    </a:p>
                  </a:txBody>
                  <a:tcPr marL="12700" marR="127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r>
                        <a:rPr lang="pl-PL" sz="2000" b="0" i="0" u="none" strike="noStrike">
                          <a:solidFill>
                            <a:schemeClr val="bg1"/>
                          </a:solidFill>
                          <a:latin typeface="Calibri"/>
                        </a:rPr>
                        <a:t>2022</a:t>
                      </a:r>
                    </a:p>
                  </a:txBody>
                  <a:tcPr marL="12700" marR="127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r>
                        <a:rPr lang="pl-PL" sz="2000" b="0" i="0" u="none" strike="noStrike">
                          <a:solidFill>
                            <a:schemeClr val="bg1"/>
                          </a:solidFill>
                          <a:latin typeface="Calibri"/>
                        </a:rPr>
                        <a:t>2023</a:t>
                      </a:r>
                    </a:p>
                  </a:txBody>
                  <a:tcPr marL="12700" marR="127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r>
                        <a:rPr lang="pl-PL" sz="2000" b="0" i="0" u="none" strike="noStrike">
                          <a:solidFill>
                            <a:schemeClr val="bg1"/>
                          </a:solidFill>
                          <a:latin typeface="Calibri"/>
                        </a:rPr>
                        <a:t>2024</a:t>
                      </a:r>
                    </a:p>
                  </a:txBody>
                  <a:tcPr marL="12700" marR="127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r>
                        <a:rPr lang="pl-PL" sz="2000" b="0" i="0" u="none" strike="noStrike">
                          <a:solidFill>
                            <a:schemeClr val="bg1"/>
                          </a:solidFill>
                          <a:latin typeface="Calibri"/>
                        </a:rPr>
                        <a:t>2025</a:t>
                      </a:r>
                    </a:p>
                  </a:txBody>
                  <a:tcPr marL="12700" marR="127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 xmlns:a16="http://schemas.microsoft.com/office/drawing/2014/main" val="10001"/>
                  </a:ext>
                </a:extLst>
              </a:tr>
              <a:tr h="216024">
                <a:tc vMerge="1">
                  <a:txBody>
                    <a:bodyPr/>
                    <a:lstStyle/>
                    <a:p>
                      <a:endParaRPr lang="pl-PL"/>
                    </a:p>
                  </a:txBody>
                  <a:tcPr/>
                </a:tc>
                <a:tc gridSpan="6">
                  <a:txBody>
                    <a:bodyPr/>
                    <a:lstStyle/>
                    <a:p>
                      <a:pPr algn="ctr" fontAlgn="b"/>
                      <a:r>
                        <a:rPr lang="pl-PL" sz="2000" b="0" i="0" u="none" strike="noStrike">
                          <a:solidFill>
                            <a:schemeClr val="bg1"/>
                          </a:solidFill>
                          <a:latin typeface="Calibri"/>
                        </a:rPr>
                        <a:t>w tysiącach</a:t>
                      </a:r>
                    </a:p>
                  </a:txBody>
                  <a:tcPr marL="12700" marR="127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extLst>
                  <a:ext uri="{0D108BD9-81ED-4DB2-BD59-A6C34878D82A}">
                    <a16:rowId xmlns="" xmlns:a16="http://schemas.microsoft.com/office/drawing/2014/main" val="10002"/>
                  </a:ext>
                </a:extLst>
              </a:tr>
              <a:tr h="216024">
                <a:tc>
                  <a:txBody>
                    <a:bodyPr/>
                    <a:lstStyle/>
                    <a:p>
                      <a:pPr algn="l" fontAlgn="b"/>
                      <a:r>
                        <a:rPr lang="pl-PL" sz="2000" b="0" i="0" u="none" strike="noStrike" dirty="0">
                          <a:solidFill>
                            <a:schemeClr val="bg1"/>
                          </a:solidFill>
                          <a:latin typeface="Calibri"/>
                        </a:rPr>
                        <a:t>przedprodukcyjnym</a:t>
                      </a:r>
                    </a:p>
                  </a:txBody>
                  <a:tcPr marL="12700" marR="127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r>
                        <a:rPr lang="pl-PL" sz="2000" b="0" i="0" u="none" strike="noStrike" dirty="0">
                          <a:solidFill>
                            <a:schemeClr val="bg1"/>
                          </a:solidFill>
                          <a:latin typeface="Calibri"/>
                        </a:rPr>
                        <a:t>6 943</a:t>
                      </a:r>
                    </a:p>
                  </a:txBody>
                  <a:tcPr marL="12700" marR="127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r>
                        <a:rPr lang="pl-PL" sz="2000" b="0" i="0" u="none" strike="noStrike" dirty="0">
                          <a:solidFill>
                            <a:schemeClr val="bg1"/>
                          </a:solidFill>
                          <a:latin typeface="Calibri"/>
                        </a:rPr>
                        <a:t>6 935</a:t>
                      </a:r>
                    </a:p>
                  </a:txBody>
                  <a:tcPr marL="12700" marR="127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r>
                        <a:rPr lang="pl-PL" sz="2000" b="0" i="0" u="none" strike="noStrike">
                          <a:solidFill>
                            <a:schemeClr val="bg1"/>
                          </a:solidFill>
                          <a:latin typeface="Calibri"/>
                        </a:rPr>
                        <a:t>6 916</a:t>
                      </a:r>
                    </a:p>
                  </a:txBody>
                  <a:tcPr marL="12700" marR="127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r>
                        <a:rPr lang="pl-PL" sz="2000" b="0" i="0" u="none" strike="noStrike">
                          <a:solidFill>
                            <a:schemeClr val="bg1"/>
                          </a:solidFill>
                          <a:latin typeface="Calibri"/>
                        </a:rPr>
                        <a:t>6 881</a:t>
                      </a:r>
                    </a:p>
                  </a:txBody>
                  <a:tcPr marL="12700" marR="127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r>
                        <a:rPr lang="pl-PL" sz="2000" b="0" i="0" u="none" strike="noStrike">
                          <a:solidFill>
                            <a:schemeClr val="bg1"/>
                          </a:solidFill>
                          <a:latin typeface="Calibri"/>
                        </a:rPr>
                        <a:t>6 827</a:t>
                      </a:r>
                    </a:p>
                  </a:txBody>
                  <a:tcPr marL="12700" marR="127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r>
                        <a:rPr lang="pl-PL" sz="2000" b="0" i="0" u="none" strike="noStrike">
                          <a:solidFill>
                            <a:schemeClr val="bg1"/>
                          </a:solidFill>
                          <a:latin typeface="Calibri"/>
                        </a:rPr>
                        <a:t>6 749</a:t>
                      </a:r>
                    </a:p>
                  </a:txBody>
                  <a:tcPr marL="12700" marR="127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 xmlns:a16="http://schemas.microsoft.com/office/drawing/2014/main" val="10003"/>
                  </a:ext>
                </a:extLst>
              </a:tr>
              <a:tr h="216024">
                <a:tc>
                  <a:txBody>
                    <a:bodyPr/>
                    <a:lstStyle/>
                    <a:p>
                      <a:pPr algn="l" fontAlgn="b"/>
                      <a:r>
                        <a:rPr lang="pl-PL" sz="2000" b="0" i="0" u="none" strike="noStrike" dirty="0">
                          <a:solidFill>
                            <a:schemeClr val="bg1"/>
                          </a:solidFill>
                          <a:latin typeface="Calibri"/>
                        </a:rPr>
                        <a:t>produkcyjnym</a:t>
                      </a:r>
                    </a:p>
                  </a:txBody>
                  <a:tcPr marL="12700" marR="127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r>
                        <a:rPr lang="pl-PL" sz="2000" b="0" i="0" u="none" strike="noStrike">
                          <a:solidFill>
                            <a:schemeClr val="bg1"/>
                          </a:solidFill>
                          <a:latin typeface="Calibri"/>
                        </a:rPr>
                        <a:t>22 792</a:t>
                      </a:r>
                    </a:p>
                  </a:txBody>
                  <a:tcPr marL="12700" marR="127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r>
                        <a:rPr lang="pl-PL" sz="2000" b="0" i="0" u="none" strike="noStrike" dirty="0">
                          <a:solidFill>
                            <a:schemeClr val="bg1"/>
                          </a:solidFill>
                          <a:latin typeface="Calibri"/>
                        </a:rPr>
                        <a:t>22 585</a:t>
                      </a:r>
                    </a:p>
                  </a:txBody>
                  <a:tcPr marL="12700" marR="127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r>
                        <a:rPr lang="pl-PL" sz="2000" b="0" i="0" u="none" strike="noStrike" dirty="0">
                          <a:solidFill>
                            <a:schemeClr val="bg1"/>
                          </a:solidFill>
                          <a:latin typeface="Calibri"/>
                        </a:rPr>
                        <a:t>22 394</a:t>
                      </a:r>
                    </a:p>
                  </a:txBody>
                  <a:tcPr marL="12700" marR="127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r>
                        <a:rPr lang="pl-PL" sz="2000" b="0" i="0" u="none" strike="noStrike" dirty="0">
                          <a:solidFill>
                            <a:schemeClr val="bg1"/>
                          </a:solidFill>
                          <a:latin typeface="Calibri"/>
                        </a:rPr>
                        <a:t>22 220</a:t>
                      </a:r>
                    </a:p>
                  </a:txBody>
                  <a:tcPr marL="12700" marR="127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r>
                        <a:rPr lang="pl-PL" sz="2000" b="0" i="0" u="none" strike="noStrike">
                          <a:solidFill>
                            <a:schemeClr val="bg1"/>
                          </a:solidFill>
                          <a:latin typeface="Calibri"/>
                        </a:rPr>
                        <a:t>22 074</a:t>
                      </a:r>
                    </a:p>
                  </a:txBody>
                  <a:tcPr marL="12700" marR="127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r>
                        <a:rPr lang="pl-PL" sz="2000" b="0" i="0" u="none" strike="noStrike">
                          <a:solidFill>
                            <a:schemeClr val="bg1"/>
                          </a:solidFill>
                          <a:latin typeface="Calibri"/>
                        </a:rPr>
                        <a:t>21 972</a:t>
                      </a:r>
                    </a:p>
                  </a:txBody>
                  <a:tcPr marL="12700" marR="127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 xmlns:a16="http://schemas.microsoft.com/office/drawing/2014/main" val="10004"/>
                  </a:ext>
                </a:extLst>
              </a:tr>
              <a:tr h="216024">
                <a:tc>
                  <a:txBody>
                    <a:bodyPr/>
                    <a:lstStyle/>
                    <a:p>
                      <a:pPr algn="l" fontAlgn="b"/>
                      <a:r>
                        <a:rPr lang="pl-PL" sz="2000" b="0" i="0" u="none" strike="noStrike" dirty="0">
                          <a:solidFill>
                            <a:schemeClr val="bg1"/>
                          </a:solidFill>
                          <a:latin typeface="Calibri"/>
                        </a:rPr>
                        <a:t>poprodukcyjnym</a:t>
                      </a:r>
                    </a:p>
                  </a:txBody>
                  <a:tcPr marL="12700" marR="127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r>
                        <a:rPr lang="pl-PL" sz="2000" b="0" i="0" u="none" strike="noStrike" dirty="0">
                          <a:solidFill>
                            <a:schemeClr val="bg1"/>
                          </a:solidFill>
                          <a:latin typeface="Calibri"/>
                        </a:rPr>
                        <a:t>8 588</a:t>
                      </a:r>
                    </a:p>
                  </a:txBody>
                  <a:tcPr marL="12700" marR="127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r>
                        <a:rPr lang="pl-PL" sz="2000" b="0" i="0" u="none" strike="noStrike">
                          <a:solidFill>
                            <a:schemeClr val="bg1"/>
                          </a:solidFill>
                          <a:latin typeface="Calibri"/>
                        </a:rPr>
                        <a:t>8 750</a:t>
                      </a:r>
                    </a:p>
                  </a:txBody>
                  <a:tcPr marL="12700" marR="127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r>
                        <a:rPr lang="pl-PL" sz="2000" b="0" i="0" u="none" strike="noStrike">
                          <a:solidFill>
                            <a:schemeClr val="bg1"/>
                          </a:solidFill>
                          <a:latin typeface="Calibri"/>
                        </a:rPr>
                        <a:t>8 898</a:t>
                      </a:r>
                    </a:p>
                  </a:txBody>
                  <a:tcPr marL="12700" marR="127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r>
                        <a:rPr lang="pl-PL" sz="2000" b="0" i="0" u="none" strike="noStrike" dirty="0">
                          <a:solidFill>
                            <a:schemeClr val="bg1"/>
                          </a:solidFill>
                          <a:latin typeface="Calibri"/>
                        </a:rPr>
                        <a:t>9 038</a:t>
                      </a:r>
                    </a:p>
                  </a:txBody>
                  <a:tcPr marL="12700" marR="127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r>
                        <a:rPr lang="pl-PL" sz="2000" b="0" i="0" u="none" strike="noStrike" dirty="0">
                          <a:solidFill>
                            <a:schemeClr val="bg1"/>
                          </a:solidFill>
                          <a:latin typeface="Calibri"/>
                        </a:rPr>
                        <a:t>9 160</a:t>
                      </a:r>
                    </a:p>
                  </a:txBody>
                  <a:tcPr marL="12700" marR="127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r>
                        <a:rPr lang="pl-PL" sz="2000" b="0" i="0" u="none" strike="noStrike" dirty="0">
                          <a:solidFill>
                            <a:schemeClr val="bg1"/>
                          </a:solidFill>
                          <a:latin typeface="Calibri"/>
                        </a:rPr>
                        <a:t>9 261</a:t>
                      </a:r>
                    </a:p>
                  </a:txBody>
                  <a:tcPr marL="12700" marR="127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 xmlns:a16="http://schemas.microsoft.com/office/drawing/2014/main" val="10005"/>
                  </a:ext>
                </a:extLst>
              </a:tr>
              <a:tr h="216024">
                <a:tc>
                  <a:txBody>
                    <a:bodyPr/>
                    <a:lstStyle/>
                    <a:p>
                      <a:pPr algn="l" fontAlgn="b"/>
                      <a:r>
                        <a:rPr lang="pl-PL" sz="2000" b="1" i="0" u="none" strike="noStrike" dirty="0">
                          <a:solidFill>
                            <a:schemeClr val="bg1"/>
                          </a:solidFill>
                          <a:latin typeface="Calibri"/>
                        </a:rPr>
                        <a:t>Ogółem </a:t>
                      </a:r>
                    </a:p>
                  </a:txBody>
                  <a:tcPr marL="12700" marR="127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r>
                        <a:rPr lang="pl-PL" sz="2000" b="1" i="0" u="none" strike="noStrike">
                          <a:solidFill>
                            <a:schemeClr val="bg1"/>
                          </a:solidFill>
                          <a:latin typeface="Calibri"/>
                        </a:rPr>
                        <a:t>38 323</a:t>
                      </a:r>
                    </a:p>
                  </a:txBody>
                  <a:tcPr marL="12700" marR="127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r>
                        <a:rPr lang="pl-PL" sz="2000" b="1" i="0" u="none" strike="noStrike">
                          <a:solidFill>
                            <a:schemeClr val="bg1"/>
                          </a:solidFill>
                          <a:latin typeface="Calibri"/>
                        </a:rPr>
                        <a:t>38 270</a:t>
                      </a:r>
                    </a:p>
                  </a:txBody>
                  <a:tcPr marL="12700" marR="127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r>
                        <a:rPr lang="pl-PL" sz="2000" b="1" i="0" u="none" strike="noStrike">
                          <a:solidFill>
                            <a:schemeClr val="bg1"/>
                          </a:solidFill>
                          <a:latin typeface="Calibri"/>
                        </a:rPr>
                        <a:t>38 208</a:t>
                      </a:r>
                    </a:p>
                  </a:txBody>
                  <a:tcPr marL="12700" marR="127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r>
                        <a:rPr lang="pl-PL" sz="2000" b="1" i="0" u="none" strike="noStrike">
                          <a:solidFill>
                            <a:schemeClr val="bg1"/>
                          </a:solidFill>
                          <a:latin typeface="Calibri"/>
                        </a:rPr>
                        <a:t>38 139</a:t>
                      </a:r>
                    </a:p>
                  </a:txBody>
                  <a:tcPr marL="12700" marR="127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r>
                        <a:rPr lang="pl-PL" sz="2000" b="1" i="0" u="none" strike="noStrike">
                          <a:solidFill>
                            <a:schemeClr val="bg1"/>
                          </a:solidFill>
                          <a:latin typeface="Calibri"/>
                        </a:rPr>
                        <a:t>38 061</a:t>
                      </a:r>
                    </a:p>
                  </a:txBody>
                  <a:tcPr marL="12700" marR="127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r>
                        <a:rPr lang="pl-PL" sz="2000" b="1" i="0" u="none" strike="noStrike">
                          <a:solidFill>
                            <a:schemeClr val="bg1"/>
                          </a:solidFill>
                          <a:latin typeface="Calibri"/>
                        </a:rPr>
                        <a:t>37 982</a:t>
                      </a:r>
                    </a:p>
                  </a:txBody>
                  <a:tcPr marL="12700" marR="127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 xmlns:a16="http://schemas.microsoft.com/office/drawing/2014/main" val="10006"/>
                  </a:ext>
                </a:extLst>
              </a:tr>
              <a:tr h="216024">
                <a:tc>
                  <a:txBody>
                    <a:bodyPr/>
                    <a:lstStyle/>
                    <a:p>
                      <a:pPr algn="l" fontAlgn="b"/>
                      <a:endParaRPr lang="pl-PL" sz="2000" b="1" i="0" u="none" strike="noStrike" dirty="0">
                        <a:solidFill>
                          <a:schemeClr val="bg1"/>
                        </a:solidFill>
                        <a:latin typeface="Calibri"/>
                      </a:endParaRPr>
                    </a:p>
                  </a:txBody>
                  <a:tcPr marL="12700" marR="127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gridSpan="6">
                  <a:txBody>
                    <a:bodyPr/>
                    <a:lstStyle/>
                    <a:p>
                      <a:pPr algn="ctr" fontAlgn="b"/>
                      <a:r>
                        <a:rPr lang="pl-PL" sz="2000" b="1" i="0" u="none" strike="noStrike" dirty="0">
                          <a:solidFill>
                            <a:schemeClr val="bg1"/>
                          </a:solidFill>
                          <a:latin typeface="Calibri"/>
                        </a:rPr>
                        <a:t>struktura (%)</a:t>
                      </a:r>
                    </a:p>
                  </a:txBody>
                  <a:tcPr marL="12700" marR="127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extLst>
                  <a:ext uri="{0D108BD9-81ED-4DB2-BD59-A6C34878D82A}">
                    <a16:rowId xmlns="" xmlns:a16="http://schemas.microsoft.com/office/drawing/2014/main" val="10007"/>
                  </a:ext>
                </a:extLst>
              </a:tr>
              <a:tr h="216024">
                <a:tc>
                  <a:txBody>
                    <a:bodyPr/>
                    <a:lstStyle/>
                    <a:p>
                      <a:pPr algn="l" fontAlgn="b"/>
                      <a:r>
                        <a:rPr lang="pl-PL" sz="2000" b="0" i="0" u="none" strike="noStrike" dirty="0">
                          <a:solidFill>
                            <a:schemeClr val="bg1"/>
                          </a:solidFill>
                          <a:latin typeface="Calibri"/>
                        </a:rPr>
                        <a:t>przedprodukcyjnym</a:t>
                      </a:r>
                    </a:p>
                  </a:txBody>
                  <a:tcPr marL="12700" marR="127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r>
                        <a:rPr lang="pl-PL" sz="2000" b="0" i="0" u="none" strike="noStrike" dirty="0">
                          <a:solidFill>
                            <a:schemeClr val="bg1"/>
                          </a:solidFill>
                          <a:latin typeface="Calibri"/>
                        </a:rPr>
                        <a:t>18%</a:t>
                      </a: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r>
                        <a:rPr lang="pl-PL" sz="2000" b="0" i="0" u="none" strike="noStrike" dirty="0">
                          <a:solidFill>
                            <a:schemeClr val="bg1"/>
                          </a:solidFill>
                          <a:latin typeface="Calibri"/>
                        </a:rPr>
                        <a:t>18%</a:t>
                      </a: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r>
                        <a:rPr lang="pl-PL" sz="2000" b="0" i="0" u="none" strike="noStrike">
                          <a:solidFill>
                            <a:schemeClr val="bg1"/>
                          </a:solidFill>
                          <a:latin typeface="Calibri"/>
                        </a:rPr>
                        <a:t>18%</a:t>
                      </a: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r>
                        <a:rPr lang="pl-PL" sz="2000" b="0" i="0" u="none" strike="noStrike">
                          <a:solidFill>
                            <a:schemeClr val="bg1"/>
                          </a:solidFill>
                          <a:latin typeface="Calibri"/>
                        </a:rPr>
                        <a:t>18%</a:t>
                      </a: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r>
                        <a:rPr lang="pl-PL" sz="2000" b="0" i="0" u="none" strike="noStrike">
                          <a:solidFill>
                            <a:schemeClr val="bg1"/>
                          </a:solidFill>
                          <a:latin typeface="Calibri"/>
                        </a:rPr>
                        <a:t>18%</a:t>
                      </a: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r>
                        <a:rPr lang="pl-PL" sz="2000" b="0" i="0" u="none" strike="noStrike">
                          <a:solidFill>
                            <a:schemeClr val="bg1"/>
                          </a:solidFill>
                          <a:latin typeface="Calibri"/>
                        </a:rPr>
                        <a:t>18%</a:t>
                      </a: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 xmlns:a16="http://schemas.microsoft.com/office/drawing/2014/main" val="10008"/>
                  </a:ext>
                </a:extLst>
              </a:tr>
              <a:tr h="216024">
                <a:tc>
                  <a:txBody>
                    <a:bodyPr/>
                    <a:lstStyle/>
                    <a:p>
                      <a:pPr algn="l" fontAlgn="b"/>
                      <a:r>
                        <a:rPr lang="pl-PL" sz="2000" b="0" i="0" u="none" strike="noStrike" dirty="0">
                          <a:solidFill>
                            <a:schemeClr val="bg1"/>
                          </a:solidFill>
                          <a:latin typeface="Calibri"/>
                        </a:rPr>
                        <a:t>produkcyjnym</a:t>
                      </a:r>
                    </a:p>
                  </a:txBody>
                  <a:tcPr marL="12700" marR="127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r>
                        <a:rPr lang="pl-PL" sz="2000" b="0" i="0" u="none" strike="noStrike">
                          <a:solidFill>
                            <a:schemeClr val="bg1"/>
                          </a:solidFill>
                          <a:latin typeface="Calibri"/>
                        </a:rPr>
                        <a:t>59%</a:t>
                      </a: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r>
                        <a:rPr lang="pl-PL" sz="2000" b="0" i="0" u="none" strike="noStrike" dirty="0">
                          <a:solidFill>
                            <a:schemeClr val="bg1"/>
                          </a:solidFill>
                          <a:latin typeface="Calibri"/>
                        </a:rPr>
                        <a:t>59%</a:t>
                      </a: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r>
                        <a:rPr lang="pl-PL" sz="2000" b="0" i="0" u="none" strike="noStrike" dirty="0">
                          <a:solidFill>
                            <a:schemeClr val="bg1"/>
                          </a:solidFill>
                          <a:latin typeface="Calibri"/>
                        </a:rPr>
                        <a:t>59%</a:t>
                      </a: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r>
                        <a:rPr lang="pl-PL" sz="2000" b="0" i="0" u="none" strike="noStrike">
                          <a:solidFill>
                            <a:schemeClr val="bg1"/>
                          </a:solidFill>
                          <a:latin typeface="Calibri"/>
                        </a:rPr>
                        <a:t>58%</a:t>
                      </a: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r>
                        <a:rPr lang="pl-PL" sz="2000" b="0" i="0" u="none" strike="noStrike">
                          <a:solidFill>
                            <a:schemeClr val="bg1"/>
                          </a:solidFill>
                          <a:latin typeface="Calibri"/>
                        </a:rPr>
                        <a:t>58%</a:t>
                      </a: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r>
                        <a:rPr lang="pl-PL" sz="2000" b="0" i="0" u="none" strike="noStrike">
                          <a:solidFill>
                            <a:schemeClr val="bg1"/>
                          </a:solidFill>
                          <a:latin typeface="Calibri"/>
                        </a:rPr>
                        <a:t>58%</a:t>
                      </a: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 xmlns:a16="http://schemas.microsoft.com/office/drawing/2014/main" val="10009"/>
                  </a:ext>
                </a:extLst>
              </a:tr>
              <a:tr h="216024">
                <a:tc>
                  <a:txBody>
                    <a:bodyPr/>
                    <a:lstStyle/>
                    <a:p>
                      <a:pPr algn="l" fontAlgn="b"/>
                      <a:r>
                        <a:rPr lang="pl-PL" sz="2000" b="0" i="0" u="none" strike="noStrike" dirty="0">
                          <a:solidFill>
                            <a:schemeClr val="bg1"/>
                          </a:solidFill>
                          <a:latin typeface="Calibri"/>
                        </a:rPr>
                        <a:t>poprodukcyjnym</a:t>
                      </a:r>
                    </a:p>
                  </a:txBody>
                  <a:tcPr marL="12700" marR="127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r>
                        <a:rPr lang="pl-PL" sz="2000" b="0" i="0" u="none" strike="noStrike">
                          <a:solidFill>
                            <a:schemeClr val="bg1"/>
                          </a:solidFill>
                          <a:latin typeface="Calibri"/>
                        </a:rPr>
                        <a:t>22%</a:t>
                      </a: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r>
                        <a:rPr lang="pl-PL" sz="2000" b="0" i="0" u="none" strike="noStrike" dirty="0">
                          <a:solidFill>
                            <a:schemeClr val="bg1"/>
                          </a:solidFill>
                          <a:latin typeface="Calibri"/>
                        </a:rPr>
                        <a:t>23%</a:t>
                      </a: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r>
                        <a:rPr lang="pl-PL" sz="2000" b="0" i="0" u="none" strike="noStrike">
                          <a:solidFill>
                            <a:schemeClr val="bg1"/>
                          </a:solidFill>
                          <a:latin typeface="Calibri"/>
                        </a:rPr>
                        <a:t>23%</a:t>
                      </a: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r>
                        <a:rPr lang="pl-PL" sz="2000" b="0" i="0" u="none" strike="noStrike" dirty="0">
                          <a:solidFill>
                            <a:schemeClr val="bg1"/>
                          </a:solidFill>
                          <a:latin typeface="Calibri"/>
                        </a:rPr>
                        <a:t>24%</a:t>
                      </a: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r>
                        <a:rPr lang="pl-PL" sz="2000" b="0" i="0" u="none" strike="noStrike">
                          <a:solidFill>
                            <a:schemeClr val="bg1"/>
                          </a:solidFill>
                          <a:latin typeface="Calibri"/>
                        </a:rPr>
                        <a:t>24%</a:t>
                      </a: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r>
                        <a:rPr lang="pl-PL" sz="2000" b="0" i="0" u="none" strike="noStrike">
                          <a:solidFill>
                            <a:schemeClr val="bg1"/>
                          </a:solidFill>
                          <a:latin typeface="Calibri"/>
                        </a:rPr>
                        <a:t>24%</a:t>
                      </a: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 xmlns:a16="http://schemas.microsoft.com/office/drawing/2014/main" val="10010"/>
                  </a:ext>
                </a:extLst>
              </a:tr>
              <a:tr h="1296145">
                <a:tc>
                  <a:txBody>
                    <a:bodyPr/>
                    <a:lstStyle/>
                    <a:p>
                      <a:pPr algn="l" fontAlgn="b"/>
                      <a:r>
                        <a:rPr lang="pl-PL" sz="2000" b="1" i="0" u="none" strike="noStrike" dirty="0" smtClean="0">
                          <a:solidFill>
                            <a:schemeClr val="bg1"/>
                          </a:solidFill>
                          <a:latin typeface="Calibri"/>
                        </a:rPr>
                        <a:t>Udział </a:t>
                      </a:r>
                      <a:r>
                        <a:rPr lang="pl-PL" sz="2000" b="1" i="0" u="none" strike="noStrike" dirty="0">
                          <a:solidFill>
                            <a:schemeClr val="bg1"/>
                          </a:solidFill>
                          <a:latin typeface="Calibri"/>
                        </a:rPr>
                        <a:t>osób w wieku poprodukcyjnym w stosunku do osób w wieku produkcyjnym</a:t>
                      </a:r>
                    </a:p>
                  </a:txBody>
                  <a:tcPr marL="12700" marR="127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r>
                        <a:rPr lang="pl-PL" sz="2000" b="1" i="0" u="none" strike="noStrike">
                          <a:solidFill>
                            <a:schemeClr val="bg1"/>
                          </a:solidFill>
                          <a:latin typeface="Calibri"/>
                        </a:rPr>
                        <a:t>38%</a:t>
                      </a: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r>
                        <a:rPr lang="pl-PL" sz="2000" b="1" i="0" u="none" strike="noStrike" dirty="0">
                          <a:solidFill>
                            <a:schemeClr val="bg1"/>
                          </a:solidFill>
                          <a:latin typeface="Calibri"/>
                        </a:rPr>
                        <a:t>39%</a:t>
                      </a: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r>
                        <a:rPr lang="pl-PL" sz="2000" b="1" i="0" u="none" strike="noStrike" dirty="0">
                          <a:solidFill>
                            <a:schemeClr val="bg1"/>
                          </a:solidFill>
                          <a:latin typeface="Calibri"/>
                        </a:rPr>
                        <a:t>40%</a:t>
                      </a: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r>
                        <a:rPr lang="pl-PL" sz="2000" b="1" i="0" u="none" strike="noStrike" dirty="0">
                          <a:solidFill>
                            <a:schemeClr val="bg1"/>
                          </a:solidFill>
                          <a:latin typeface="Calibri"/>
                        </a:rPr>
                        <a:t>41%</a:t>
                      </a: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r>
                        <a:rPr lang="pl-PL" sz="2000" b="1" i="0" u="none" strike="noStrike" dirty="0">
                          <a:solidFill>
                            <a:schemeClr val="bg1"/>
                          </a:solidFill>
                          <a:latin typeface="Calibri"/>
                        </a:rPr>
                        <a:t>41%</a:t>
                      </a: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r>
                        <a:rPr lang="pl-PL" sz="2000" b="1" i="0" u="none" strike="noStrike" dirty="0">
                          <a:solidFill>
                            <a:schemeClr val="bg1"/>
                          </a:solidFill>
                          <a:latin typeface="Calibri"/>
                        </a:rPr>
                        <a:t>42%</a:t>
                      </a: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 xmlns:a16="http://schemas.microsoft.com/office/drawing/2014/main" val="10011"/>
                  </a:ext>
                </a:extLst>
              </a:tr>
            </a:tbl>
          </a:graphicData>
        </a:graphic>
      </p:graphicFrame>
    </p:spTree>
    <p:extLst>
      <p:ext uri="{BB962C8B-B14F-4D97-AF65-F5344CB8AC3E}">
        <p14:creationId xmlns:p14="http://schemas.microsoft.com/office/powerpoint/2010/main" val="21509874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idx="1"/>
          </p:nvPr>
        </p:nvSpPr>
        <p:spPr>
          <a:xfrm>
            <a:off x="406400" y="1981200"/>
            <a:ext cx="10871200" cy="4114800"/>
          </a:xfrm>
          <a:ln/>
        </p:spPr>
        <p:txBody>
          <a:bodyPr>
            <a:normAutofit/>
          </a:bodyPr>
          <a:lstStyle/>
          <a:p>
            <a:pPr marL="338138" indent="-338138">
              <a:buClr>
                <a:srgbClr val="FFFF00"/>
              </a:buClr>
              <a:buFont typeface="Times New Roman" pitchFamily="18" charset="0"/>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pl-PL" altLang="pl-PL" sz="3600" dirty="0"/>
              <a:t>Czy pieniądz był zawsze?</a:t>
            </a:r>
          </a:p>
          <a:p>
            <a:pPr marL="338138" indent="-338138">
              <a:buClr>
                <a:srgbClr val="FFFF00"/>
              </a:buClr>
              <a:buFont typeface="Times New Roman" pitchFamily="18" charset="0"/>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pl-PL" altLang="pl-PL" sz="3600" b="1" dirty="0"/>
              <a:t>NIE!</a:t>
            </a:r>
          </a:p>
          <a:p>
            <a:pPr marL="338138" indent="-338138">
              <a:buClr>
                <a:srgbClr val="FFFF00"/>
              </a:buClr>
              <a:buFont typeface="Times New Roman" pitchFamily="18" charset="0"/>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pl-PL" altLang="pl-PL" sz="3600" dirty="0"/>
              <a:t>Skąd wziął się pieniądz?</a:t>
            </a:r>
          </a:p>
          <a:p>
            <a:pPr marL="338138" indent="-338138">
              <a:buClr>
                <a:srgbClr val="FFFF00"/>
              </a:buClr>
              <a:buFont typeface="Times New Roman" pitchFamily="18" charset="0"/>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pl-PL" altLang="pl-PL" sz="3600" b="1" dirty="0"/>
              <a:t>Nikt go nie wynalazł!</a:t>
            </a:r>
          </a:p>
          <a:p>
            <a:pPr marL="338138" indent="-338138">
              <a:buClr>
                <a:srgbClr val="FFFF00"/>
              </a:buClr>
              <a:buFont typeface="Times New Roman" pitchFamily="18" charset="0"/>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pl-PL" altLang="pl-PL" sz="3600" b="1" u="sng" dirty="0"/>
              <a:t>Pieniądz powstawał stopniowo, ewolucyjnie w wyniku rozwoju gospodarczego</a:t>
            </a:r>
          </a:p>
        </p:txBody>
      </p:sp>
      <p:sp>
        <p:nvSpPr>
          <p:cNvPr id="4097" name="Rectangle 1"/>
          <p:cNvSpPr>
            <a:spLocks noGrp="1" noChangeArrowheads="1"/>
          </p:cNvSpPr>
          <p:nvPr>
            <p:ph type="title"/>
          </p:nvPr>
        </p:nvSpPr>
        <p:spPr>
          <a:xfrm>
            <a:off x="914400" y="609600"/>
            <a:ext cx="10363200" cy="1143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altLang="pl-PL" dirty="0"/>
              <a:t>Geneza pieniądza</a:t>
            </a:r>
          </a:p>
        </p:txBody>
      </p:sp>
    </p:spTree>
    <p:extLst>
      <p:ext uri="{BB962C8B-B14F-4D97-AF65-F5344CB8AC3E}">
        <p14:creationId xmlns:p14="http://schemas.microsoft.com/office/powerpoint/2010/main" val="10431945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fill="hold" nodeType="clickEffect">
                                  <p:stCondLst>
                                    <p:cond delay="0"/>
                                  </p:stCondLst>
                                  <p:childTnLst>
                                    <p:set>
                                      <p:cBhvr additive="repl">
                                        <p:cTn id="6" dur="1" fill="hold">
                                          <p:stCondLst>
                                            <p:cond delay="0"/>
                                          </p:stCondLst>
                                        </p:cTn>
                                        <p:tgtEl>
                                          <p:spTgt spid="4097"/>
                                        </p:tgtEl>
                                        <p:attrNameLst>
                                          <p:attrName>style.visibility</p:attrName>
                                        </p:attrNameLst>
                                      </p:cBhvr>
                                      <p:to>
                                        <p:strVal val="visible"/>
                                      </p:to>
                                    </p:set>
                                    <p:animEffect transition="in" filter="dissolve">
                                      <p:cBhvr additive="repl">
                                        <p:cTn id="7" dur="500"/>
                                        <p:tgtEl>
                                          <p:spTgt spid="40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fill="hold" nodeType="clickEffect">
                                  <p:stCondLst>
                                    <p:cond delay="0"/>
                                  </p:stCondLst>
                                  <p:childTnLst>
                                    <p:set>
                                      <p:cBhvr additive="repl">
                                        <p:cTn id="11" dur="1" fill="hold">
                                          <p:stCondLst>
                                            <p:cond delay="0"/>
                                          </p:stCondLst>
                                        </p:cTn>
                                        <p:tgtEl>
                                          <p:spTgt spid="4098">
                                            <p:txEl>
                                              <p:pRg st="0" end="0"/>
                                            </p:txEl>
                                          </p:spTgt>
                                        </p:tgtEl>
                                        <p:attrNameLst>
                                          <p:attrName>style.visibility</p:attrName>
                                        </p:attrNameLst>
                                      </p:cBhvr>
                                      <p:to>
                                        <p:strVal val="visible"/>
                                      </p:to>
                                    </p:set>
                                    <p:animEffect transition="in" filter="dissolve">
                                      <p:cBhvr additive="repl">
                                        <p:cTn id="12" dur="500"/>
                                        <p:tgtEl>
                                          <p:spTgt spid="4098">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fill="hold" nodeType="clickEffect">
                                  <p:stCondLst>
                                    <p:cond delay="0"/>
                                  </p:stCondLst>
                                  <p:childTnLst>
                                    <p:set>
                                      <p:cBhvr additive="repl">
                                        <p:cTn id="16" dur="1" fill="hold">
                                          <p:stCondLst>
                                            <p:cond delay="0"/>
                                          </p:stCondLst>
                                        </p:cTn>
                                        <p:tgtEl>
                                          <p:spTgt spid="4098">
                                            <p:txEl>
                                              <p:pRg st="1" end="1"/>
                                            </p:txEl>
                                          </p:spTgt>
                                        </p:tgtEl>
                                        <p:attrNameLst>
                                          <p:attrName>style.visibility</p:attrName>
                                        </p:attrNameLst>
                                      </p:cBhvr>
                                      <p:to>
                                        <p:strVal val="visible"/>
                                      </p:to>
                                    </p:set>
                                    <p:animEffect transition="in" filter="dissolve">
                                      <p:cBhvr additive="repl">
                                        <p:cTn id="17" dur="500"/>
                                        <p:tgtEl>
                                          <p:spTgt spid="4098">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fill="hold" nodeType="clickEffect">
                                  <p:stCondLst>
                                    <p:cond delay="0"/>
                                  </p:stCondLst>
                                  <p:childTnLst>
                                    <p:set>
                                      <p:cBhvr additive="repl">
                                        <p:cTn id="21" dur="1" fill="hold">
                                          <p:stCondLst>
                                            <p:cond delay="0"/>
                                          </p:stCondLst>
                                        </p:cTn>
                                        <p:tgtEl>
                                          <p:spTgt spid="4098">
                                            <p:txEl>
                                              <p:pRg st="2" end="2"/>
                                            </p:txEl>
                                          </p:spTgt>
                                        </p:tgtEl>
                                        <p:attrNameLst>
                                          <p:attrName>style.visibility</p:attrName>
                                        </p:attrNameLst>
                                      </p:cBhvr>
                                      <p:to>
                                        <p:strVal val="visible"/>
                                      </p:to>
                                    </p:set>
                                    <p:animEffect transition="in" filter="dissolve">
                                      <p:cBhvr additive="repl">
                                        <p:cTn id="22" dur="500"/>
                                        <p:tgtEl>
                                          <p:spTgt spid="4098">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fill="hold" nodeType="clickEffect">
                                  <p:stCondLst>
                                    <p:cond delay="0"/>
                                  </p:stCondLst>
                                  <p:childTnLst>
                                    <p:set>
                                      <p:cBhvr additive="repl">
                                        <p:cTn id="26" dur="1" fill="hold">
                                          <p:stCondLst>
                                            <p:cond delay="0"/>
                                          </p:stCondLst>
                                        </p:cTn>
                                        <p:tgtEl>
                                          <p:spTgt spid="4098">
                                            <p:txEl>
                                              <p:pRg st="3" end="3"/>
                                            </p:txEl>
                                          </p:spTgt>
                                        </p:tgtEl>
                                        <p:attrNameLst>
                                          <p:attrName>style.visibility</p:attrName>
                                        </p:attrNameLst>
                                      </p:cBhvr>
                                      <p:to>
                                        <p:strVal val="visible"/>
                                      </p:to>
                                    </p:set>
                                    <p:animEffect transition="in" filter="dissolve">
                                      <p:cBhvr additive="repl">
                                        <p:cTn id="27" dur="500"/>
                                        <p:tgtEl>
                                          <p:spTgt spid="4098">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fill="hold" nodeType="clickEffect">
                                  <p:stCondLst>
                                    <p:cond delay="0"/>
                                  </p:stCondLst>
                                  <p:childTnLst>
                                    <p:set>
                                      <p:cBhvr additive="repl">
                                        <p:cTn id="31" dur="1" fill="hold">
                                          <p:stCondLst>
                                            <p:cond delay="0"/>
                                          </p:stCondLst>
                                        </p:cTn>
                                        <p:tgtEl>
                                          <p:spTgt spid="4098">
                                            <p:txEl>
                                              <p:pRg st="4" end="4"/>
                                            </p:txEl>
                                          </p:spTgt>
                                        </p:tgtEl>
                                        <p:attrNameLst>
                                          <p:attrName>style.visibility</p:attrName>
                                        </p:attrNameLst>
                                      </p:cBhvr>
                                      <p:to>
                                        <p:strVal val="visible"/>
                                      </p:to>
                                    </p:set>
                                    <p:animEffect transition="in" filter="dissolve">
                                      <p:cBhvr additive="repl">
                                        <p:cTn id="32" dur="500"/>
                                        <p:tgtEl>
                                          <p:spTgt spid="409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39349" y="6021288"/>
            <a:ext cx="11521280" cy="576064"/>
          </a:xfrm>
        </p:spPr>
        <p:txBody>
          <a:bodyPr>
            <a:normAutofit lnSpcReduction="10000"/>
          </a:bodyPr>
          <a:lstStyle/>
          <a:p>
            <a:pPr>
              <a:buNone/>
            </a:pPr>
            <a:r>
              <a:rPr lang="pl-PL" sz="1600" dirty="0"/>
              <a:t>Źródło: </a:t>
            </a:r>
            <a:r>
              <a:rPr lang="pl-PL" sz="1600" dirty="0" err="1"/>
              <a:t>Sawulski</a:t>
            </a:r>
            <a:r>
              <a:rPr lang="pl-PL" sz="1600" dirty="0"/>
              <a:t> J., Magda I, Lewandowski P., Czy polski system emerytalny zbankrutuje? Instytut Badań Strukturalnych, IBS Policy Paper. </a:t>
            </a:r>
          </a:p>
          <a:p>
            <a:endParaRPr lang="pl-PL" dirty="0"/>
          </a:p>
        </p:txBody>
      </p:sp>
      <p:sp>
        <p:nvSpPr>
          <p:cNvPr id="2" name="Tytuł 1"/>
          <p:cNvSpPr>
            <a:spLocks noGrp="1"/>
          </p:cNvSpPr>
          <p:nvPr>
            <p:ph type="title"/>
          </p:nvPr>
        </p:nvSpPr>
        <p:spPr>
          <a:xfrm>
            <a:off x="609600" y="274638"/>
            <a:ext cx="10972800" cy="706090"/>
          </a:xfrm>
        </p:spPr>
        <p:txBody>
          <a:bodyPr/>
          <a:lstStyle/>
          <a:p>
            <a:r>
              <a:rPr lang="pl-PL" sz="2000" b="1" dirty="0"/>
              <a:t>Wykres 2. Stopy zastąpienia w UE w 2016r. w stosunku do 2060r. </a:t>
            </a:r>
          </a:p>
        </p:txBody>
      </p:sp>
      <p:pic>
        <p:nvPicPr>
          <p:cNvPr id="66562" name="Picture 2"/>
          <p:cNvPicPr>
            <a:picLocks noChangeAspect="1" noChangeArrowheads="1"/>
          </p:cNvPicPr>
          <p:nvPr/>
        </p:nvPicPr>
        <p:blipFill>
          <a:blip r:embed="rId3" cstate="print"/>
          <a:srcRect l="10350" t="30592" r="25751" b="19846"/>
          <a:stretch>
            <a:fillRect/>
          </a:stretch>
        </p:blipFill>
        <p:spPr bwMode="auto">
          <a:xfrm>
            <a:off x="0" y="1957754"/>
            <a:ext cx="11289072" cy="3907831"/>
          </a:xfrm>
          <a:prstGeom prst="rect">
            <a:avLst/>
          </a:prstGeom>
          <a:noFill/>
          <a:ln w="9525">
            <a:noFill/>
            <a:miter lim="800000"/>
            <a:headEnd/>
            <a:tailEnd/>
          </a:ln>
        </p:spPr>
      </p:pic>
    </p:spTree>
    <p:extLst>
      <p:ext uri="{BB962C8B-B14F-4D97-AF65-F5344CB8AC3E}">
        <p14:creationId xmlns:p14="http://schemas.microsoft.com/office/powerpoint/2010/main" val="381300765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 xmlns:a16="http://schemas.microsoft.com/office/drawing/2014/main" id="{C7A12ED6-B96C-FC44-AC15-B2398DD47F52}"/>
              </a:ext>
            </a:extLst>
          </p:cNvPr>
          <p:cNvSpPr>
            <a:spLocks noGrp="1" noChangeArrowheads="1"/>
          </p:cNvSpPr>
          <p:nvPr>
            <p:ph type="title"/>
          </p:nvPr>
        </p:nvSpPr>
        <p:spPr>
          <a:xfrm>
            <a:off x="1200151" y="115888"/>
            <a:ext cx="9160933" cy="360362"/>
          </a:xfrm>
        </p:spPr>
        <p:txBody>
          <a:bodyPr/>
          <a:lstStyle/>
          <a:p>
            <a:pPr algn="ctr" eaLnBrk="1" hangingPunct="1"/>
            <a:r>
              <a:rPr lang="pl-PL" altLang="pl-PL" sz="1600" dirty="0"/>
              <a:t>System emerytalno-rentowy</a:t>
            </a:r>
          </a:p>
        </p:txBody>
      </p:sp>
      <p:graphicFrame>
        <p:nvGraphicFramePr>
          <p:cNvPr id="99360" name="Group 32">
            <a:extLst>
              <a:ext uri="{FF2B5EF4-FFF2-40B4-BE49-F238E27FC236}">
                <a16:creationId xmlns="" xmlns:a16="http://schemas.microsoft.com/office/drawing/2014/main" id="{DD00937F-27E5-0546-A3FB-7D240E9BF13D}"/>
              </a:ext>
            </a:extLst>
          </p:cNvPr>
          <p:cNvGraphicFramePr>
            <a:graphicFrameLocks noGrp="1"/>
          </p:cNvGraphicFramePr>
          <p:nvPr>
            <p:ph type="tbl" idx="1"/>
            <p:extLst>
              <p:ext uri="{D42A27DB-BD31-4B8C-83A1-F6EECF244321}">
                <p14:modId xmlns:p14="http://schemas.microsoft.com/office/powerpoint/2010/main" val="3639933579"/>
              </p:ext>
            </p:extLst>
          </p:nvPr>
        </p:nvGraphicFramePr>
        <p:xfrm>
          <a:off x="239185" y="496888"/>
          <a:ext cx="11808881" cy="6113462"/>
        </p:xfrm>
        <a:graphic>
          <a:graphicData uri="http://schemas.openxmlformats.org/drawingml/2006/table">
            <a:tbl>
              <a:tblPr/>
              <a:tblGrid>
                <a:gridCol w="3565341">
                  <a:extLst>
                    <a:ext uri="{9D8B030D-6E8A-4147-A177-3AD203B41FA5}">
                      <a16:colId xmlns="" xmlns:a16="http://schemas.microsoft.com/office/drawing/2014/main" val="20000"/>
                    </a:ext>
                  </a:extLst>
                </a:gridCol>
                <a:gridCol w="4140455">
                  <a:extLst>
                    <a:ext uri="{9D8B030D-6E8A-4147-A177-3AD203B41FA5}">
                      <a16:colId xmlns="" xmlns:a16="http://schemas.microsoft.com/office/drawing/2014/main" val="20001"/>
                    </a:ext>
                  </a:extLst>
                </a:gridCol>
                <a:gridCol w="4103085">
                  <a:extLst>
                    <a:ext uri="{9D8B030D-6E8A-4147-A177-3AD203B41FA5}">
                      <a16:colId xmlns="" xmlns:a16="http://schemas.microsoft.com/office/drawing/2014/main" val="20002"/>
                    </a:ext>
                  </a:extLst>
                </a:gridCol>
              </a:tblGrid>
              <a:tr h="34001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600" b="0" i="0" u="none" strike="noStrike" cap="none" normalizeH="0" baseline="0" dirty="0">
                          <a:ln>
                            <a:noFill/>
                          </a:ln>
                          <a:solidFill>
                            <a:schemeClr val="bg1"/>
                          </a:solidFill>
                          <a:effectLst/>
                          <a:latin typeface="+mj-lt"/>
                        </a:rPr>
                        <a:t>I Filar ZUS</a:t>
                      </a:r>
                    </a:p>
                  </a:txBody>
                  <a:tcPr marL="121916" marR="121916"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600" b="0" i="0" u="none" strike="noStrike" cap="none" normalizeH="0" baseline="0" dirty="0">
                          <a:ln>
                            <a:noFill/>
                          </a:ln>
                          <a:solidFill>
                            <a:schemeClr val="bg1"/>
                          </a:solidFill>
                          <a:effectLst/>
                          <a:latin typeface="+mj-lt"/>
                        </a:rPr>
                        <a:t>II Filar Fundusze emerytalne</a:t>
                      </a:r>
                    </a:p>
                  </a:txBody>
                  <a:tcPr marL="121916" marR="121916"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600" b="0" i="0" u="none" strike="noStrike" cap="none" normalizeH="0" baseline="0" dirty="0">
                          <a:ln>
                            <a:noFill/>
                          </a:ln>
                          <a:solidFill>
                            <a:schemeClr val="bg1"/>
                          </a:solidFill>
                          <a:effectLst/>
                          <a:latin typeface="+mj-lt"/>
                        </a:rPr>
                        <a:t>III </a:t>
                      </a:r>
                      <a:r>
                        <a:rPr kumimoji="0" lang="pl-PL" sz="1200" b="0" i="0" u="none" strike="noStrike" cap="none" normalizeH="0" baseline="0" dirty="0">
                          <a:ln>
                            <a:noFill/>
                          </a:ln>
                          <a:solidFill>
                            <a:schemeClr val="bg1"/>
                          </a:solidFill>
                          <a:effectLst/>
                          <a:latin typeface="+mj-lt"/>
                        </a:rPr>
                        <a:t>Filar Dodatkowe oszczędności</a:t>
                      </a:r>
                    </a:p>
                  </a:txBody>
                  <a:tcPr marL="121916" marR="121916"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 xmlns:a16="http://schemas.microsoft.com/office/drawing/2014/main" val="10000"/>
                  </a:ext>
                </a:extLst>
              </a:tr>
              <a:tr h="2908062">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pl-PL" sz="1400" b="0" i="0" u="none" strike="noStrike" cap="none" normalizeH="0" baseline="0" dirty="0">
                          <a:ln>
                            <a:noFill/>
                          </a:ln>
                          <a:solidFill>
                            <a:schemeClr val="bg1"/>
                          </a:solidFill>
                          <a:effectLst/>
                          <a:latin typeface="+mj-lt"/>
                        </a:rPr>
                        <a:t>obowiązkowy</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pl-PL" sz="1400" b="0" i="0" u="none" strike="noStrike" cap="none" normalizeH="0" baseline="0" dirty="0">
                          <a:ln>
                            <a:noFill/>
                          </a:ln>
                          <a:solidFill>
                            <a:schemeClr val="bg1"/>
                          </a:solidFill>
                          <a:effectLst/>
                          <a:latin typeface="+mj-lt"/>
                        </a:rPr>
                        <a:t>powszechny</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pl-PL" sz="1400" b="0" i="0" u="none" strike="noStrike" cap="none" normalizeH="0" baseline="0" dirty="0">
                          <a:ln>
                            <a:noFill/>
                          </a:ln>
                          <a:solidFill>
                            <a:schemeClr val="bg1"/>
                          </a:solidFill>
                          <a:effectLst/>
                          <a:latin typeface="+mj-lt"/>
                        </a:rPr>
                        <a:t>Umowa pokoleniowa (system repartycyjny)</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pl-PL" sz="1400" b="0" i="0" u="none" strike="noStrike" cap="none" normalizeH="0" baseline="0" dirty="0">
                          <a:ln>
                            <a:noFill/>
                          </a:ln>
                          <a:solidFill>
                            <a:schemeClr val="bg1"/>
                          </a:solidFill>
                          <a:effectLst/>
                          <a:latin typeface="+mj-lt"/>
                        </a:rPr>
                        <a:t>Zarządzany przez państwo</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pl-PL" sz="1400" b="0" i="0" u="none" strike="noStrike" cap="none" normalizeH="0" baseline="0" dirty="0">
                          <a:ln>
                            <a:noFill/>
                          </a:ln>
                          <a:solidFill>
                            <a:schemeClr val="bg1"/>
                          </a:solidFill>
                          <a:effectLst/>
                          <a:latin typeface="+mj-lt"/>
                        </a:rPr>
                        <a:t>Indywidualne konta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dirty="0">
                          <a:ln>
                            <a:noFill/>
                          </a:ln>
                          <a:solidFill>
                            <a:schemeClr val="bg1"/>
                          </a:solidFill>
                          <a:effectLst/>
                          <a:latin typeface="+mj-lt"/>
                        </a:rPr>
                        <a:t>(wysokość świadczeń uzależniona od kwoty ewidencjonowanych składek – dochody każdego ubezpieczonego i staż pracy)</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pl-PL" sz="1400" b="0" i="0" u="none" strike="noStrike" cap="none" normalizeH="0" baseline="0" dirty="0">
                        <a:ln>
                          <a:noFill/>
                        </a:ln>
                        <a:solidFill>
                          <a:schemeClr val="bg1"/>
                        </a:solidFill>
                        <a:effectLst/>
                        <a:latin typeface="+mj-lt"/>
                      </a:endParaRPr>
                    </a:p>
                  </a:txBody>
                  <a:tcPr marL="121916" marR="121916"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pl-PL" sz="1400" b="0" i="0" u="none" strike="noStrike" cap="none" normalizeH="0" baseline="0" dirty="0">
                          <a:ln>
                            <a:noFill/>
                          </a:ln>
                          <a:solidFill>
                            <a:schemeClr val="bg1"/>
                          </a:solidFill>
                          <a:effectLst/>
                          <a:latin typeface="+mj-lt"/>
                        </a:rPr>
                        <a:t>obowiązkowy (dla osób urodzonych po 31.XII.1968 – </a:t>
                      </a:r>
                      <a:r>
                        <a:rPr kumimoji="0" lang="pl-PL" sz="1400" b="1" i="0" u="none" strike="noStrike" cap="none" normalizeH="0" baseline="0" dirty="0">
                          <a:ln>
                            <a:noFill/>
                          </a:ln>
                          <a:solidFill>
                            <a:schemeClr val="bg1"/>
                          </a:solidFill>
                          <a:effectLst/>
                          <a:latin typeface="+mj-lt"/>
                        </a:rPr>
                        <a:t>zmiana od 01.02.2014 !!!!</a:t>
                      </a:r>
                      <a:r>
                        <a:rPr kumimoji="0" lang="pl-PL" sz="1400" b="0" i="0" u="none" strike="noStrike" cap="none" normalizeH="0" baseline="0" dirty="0">
                          <a:ln>
                            <a:noFill/>
                          </a:ln>
                          <a:solidFill>
                            <a:schemeClr val="bg1"/>
                          </a:solidFill>
                          <a:effectLst/>
                          <a:latin typeface="+mj-lt"/>
                        </a:rPr>
                        <a:t>)</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pl-PL" sz="1400" b="0" i="0" u="none" strike="noStrike" cap="none" normalizeH="0" baseline="0" dirty="0">
                          <a:ln>
                            <a:noFill/>
                          </a:ln>
                          <a:solidFill>
                            <a:schemeClr val="bg1"/>
                          </a:solidFill>
                          <a:effectLst/>
                          <a:latin typeface="+mj-lt"/>
                        </a:rPr>
                        <a:t>powszechny</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pl-PL" sz="1400" b="0" i="0" u="none" strike="noStrike" cap="none" normalizeH="0" baseline="0" dirty="0">
                          <a:ln>
                            <a:noFill/>
                          </a:ln>
                          <a:solidFill>
                            <a:schemeClr val="bg1"/>
                          </a:solidFill>
                          <a:effectLst/>
                          <a:latin typeface="+mj-lt"/>
                        </a:rPr>
                        <a:t>Kapitałowy</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pl-PL" sz="1400" b="0" i="0" u="none" strike="noStrike" cap="none" normalizeH="0" baseline="0" dirty="0">
                          <a:ln>
                            <a:noFill/>
                          </a:ln>
                          <a:solidFill>
                            <a:schemeClr val="bg1"/>
                          </a:solidFill>
                          <a:effectLst/>
                          <a:latin typeface="+mj-lt"/>
                        </a:rPr>
                        <a:t>Zarządzany przez prywatne instytucje</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pl-PL" sz="1400" b="0" i="0" u="none" strike="noStrike" cap="none" normalizeH="0" baseline="0" dirty="0">
                          <a:ln>
                            <a:noFill/>
                          </a:ln>
                          <a:solidFill>
                            <a:schemeClr val="bg1"/>
                          </a:solidFill>
                          <a:effectLst/>
                          <a:latin typeface="+mj-lt"/>
                        </a:rPr>
                        <a:t>Ściśle kontrolowany przez państwo</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pl-PL" sz="1400" b="0" i="0" u="none" strike="noStrike" cap="none" normalizeH="0" baseline="0" dirty="0">
                          <a:ln>
                            <a:noFill/>
                          </a:ln>
                          <a:solidFill>
                            <a:schemeClr val="bg1"/>
                          </a:solidFill>
                          <a:effectLst/>
                          <a:latin typeface="+mj-lt"/>
                        </a:rPr>
                        <a:t>Indywidualne konta</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pl-PL" sz="1400" b="0" i="0" u="none" strike="noStrike" cap="none" normalizeH="0" baseline="0" dirty="0">
                        <a:ln>
                          <a:noFill/>
                        </a:ln>
                        <a:solidFill>
                          <a:schemeClr val="bg1"/>
                        </a:solidFill>
                        <a:effectLst/>
                        <a:latin typeface="+mj-lt"/>
                      </a:endParaRPr>
                    </a:p>
                  </a:txBody>
                  <a:tcPr marL="121916" marR="121916"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pl-PL" sz="1400" b="0" i="0" u="none" strike="noStrike" cap="none" normalizeH="0" baseline="0" dirty="0">
                          <a:ln>
                            <a:noFill/>
                          </a:ln>
                          <a:solidFill>
                            <a:schemeClr val="bg1"/>
                          </a:solidFill>
                          <a:effectLst/>
                          <a:latin typeface="+mj-lt"/>
                        </a:rPr>
                        <a:t>Dobrowolny</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pl-PL" sz="1400" b="0" i="0" u="none" strike="noStrike" cap="none" normalizeH="0" baseline="0" dirty="0">
                          <a:ln>
                            <a:noFill/>
                          </a:ln>
                          <a:solidFill>
                            <a:schemeClr val="bg1"/>
                          </a:solidFill>
                          <a:effectLst/>
                          <a:latin typeface="+mj-lt"/>
                        </a:rPr>
                        <a:t>Kapitałowy</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pl-PL" sz="1400" b="0" i="0" u="none" strike="noStrike" cap="none" normalizeH="0" baseline="0" dirty="0">
                          <a:ln>
                            <a:noFill/>
                          </a:ln>
                          <a:solidFill>
                            <a:schemeClr val="bg1"/>
                          </a:solidFill>
                          <a:effectLst/>
                          <a:latin typeface="+mj-lt"/>
                        </a:rPr>
                        <a:t>zarządzany przez prywatne instytucje</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pl-PL" sz="1400" b="0" i="0" u="none" strike="noStrike" cap="none" normalizeH="0" baseline="0" dirty="0">
                          <a:ln>
                            <a:noFill/>
                          </a:ln>
                          <a:solidFill>
                            <a:schemeClr val="bg1"/>
                          </a:solidFill>
                          <a:effectLst/>
                          <a:latin typeface="+mj-lt"/>
                        </a:rPr>
                        <a:t>IKE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dirty="0">
                          <a:ln>
                            <a:noFill/>
                          </a:ln>
                          <a:solidFill>
                            <a:schemeClr val="bg1"/>
                          </a:solidFill>
                          <a:effectLst/>
                          <a:latin typeface="+mj-lt"/>
                        </a:rPr>
                        <a:t>mogą przybierać różną formę: w komercyjnych zakładach ubezpieczeń, wpłat oszczędności do banków, uczestnictwa w pracowniczych programach emerytalnych</a:t>
                      </a:r>
                    </a:p>
                  </a:txBody>
                  <a:tcPr marL="121916" marR="121916"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 xmlns:a16="http://schemas.microsoft.com/office/drawing/2014/main" val="10001"/>
                  </a:ext>
                </a:extLst>
              </a:tr>
              <a:tr h="2865386">
                <a:tc>
                  <a:txBody>
                    <a:bodyPr/>
                    <a:lstStyle/>
                    <a:p>
                      <a:pPr algn="l"/>
                      <a:r>
                        <a:rPr lang="pl-PL" sz="1400" kern="1200" baseline="0" dirty="0">
                          <a:solidFill>
                            <a:schemeClr val="bg1"/>
                          </a:solidFill>
                          <a:latin typeface="+mj-lt"/>
                          <a:ea typeface="+mn-ea"/>
                          <a:cs typeface="+mn-cs"/>
                        </a:rPr>
                        <a:t>Składka emerytalna odprowadzana od </a:t>
                      </a:r>
                      <a:r>
                        <a:rPr lang="pl-PL" sz="1400" kern="1200" baseline="0" dirty="0" smtClean="0">
                          <a:solidFill>
                            <a:schemeClr val="bg1"/>
                          </a:solidFill>
                          <a:latin typeface="+mj-lt"/>
                          <a:ea typeface="+mn-ea"/>
                          <a:cs typeface="+mn-cs"/>
                        </a:rPr>
                        <a:t>wynagrodzenia wpływa </a:t>
                      </a:r>
                      <a:r>
                        <a:rPr lang="pl-PL" sz="1400" kern="1200" baseline="0" dirty="0">
                          <a:solidFill>
                            <a:schemeClr val="bg1"/>
                          </a:solidFill>
                          <a:latin typeface="+mj-lt"/>
                          <a:ea typeface="+mn-ea"/>
                          <a:cs typeface="+mn-cs"/>
                        </a:rPr>
                        <a:t>do ZUS. Jest ona zewidencjonowana na indywidualnym koncie ubezpieczonego i waloryzowana co roku. Po osiągnięciu wieku emerytalnego ubezpieczony otrzyma emeryturę.</a:t>
                      </a:r>
                      <a:endParaRPr kumimoji="0" lang="pl-PL" sz="1400" b="0" i="0" u="none" strike="noStrike" cap="none" normalizeH="0" baseline="0" dirty="0">
                        <a:ln>
                          <a:noFill/>
                        </a:ln>
                        <a:solidFill>
                          <a:schemeClr val="bg1"/>
                        </a:solidFill>
                        <a:effectLst/>
                        <a:latin typeface="+mj-lt"/>
                      </a:endParaRPr>
                    </a:p>
                  </a:txBody>
                  <a:tcPr marL="121916" marR="121916"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dirty="0">
                          <a:ln>
                            <a:noFill/>
                          </a:ln>
                          <a:solidFill>
                            <a:schemeClr val="bg1"/>
                          </a:solidFill>
                          <a:effectLst/>
                          <a:latin typeface="+mj-lt"/>
                        </a:rPr>
                        <a:t>OFE były tworzone i zarządzane przez Powszechne Towarzystwa Emerytalne (dalej: PTE). Od 1 maja 2011 r. II filar to także subkonta prowadzone przez ZUS, na których ewidencjonowało się informacje o zwaloryzowanej wysokości wpłaconych składek. Składka emerytalna przekazywana do ZUS była dzielona na I oraz II filar. Część składki, która trafiała do II filaru, była dzielona pomiędzy ZUS i OFE.</a:t>
                      </a:r>
                    </a:p>
                  </a:txBody>
                  <a:tcPr marL="121916" marR="121916"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pl-PL" sz="1800" kern="1200" dirty="0">
                          <a:solidFill>
                            <a:schemeClr val="bg1"/>
                          </a:solidFill>
                          <a:latin typeface="+mj-lt"/>
                          <a:ea typeface="+mn-ea"/>
                          <a:cs typeface="+mn-cs"/>
                        </a:rPr>
                        <a:t>Dodatkowy, całkowicie dobrowolny system oszczędzania, umożliwiający podniesienie wysokości podstawowej emerytury otrzymywanej w przyszłości z I lub z I </a:t>
                      </a:r>
                      <a:r>
                        <a:rPr lang="pl-PL" sz="1800" kern="1200" dirty="0" err="1">
                          <a:solidFill>
                            <a:schemeClr val="bg1"/>
                          </a:solidFill>
                          <a:latin typeface="+mj-lt"/>
                          <a:ea typeface="+mn-ea"/>
                          <a:cs typeface="+mn-cs"/>
                        </a:rPr>
                        <a:t>i</a:t>
                      </a:r>
                      <a:r>
                        <a:rPr lang="pl-PL" sz="1800" kern="1200" dirty="0">
                          <a:solidFill>
                            <a:schemeClr val="bg1"/>
                          </a:solidFill>
                          <a:latin typeface="+mj-lt"/>
                          <a:ea typeface="+mn-ea"/>
                          <a:cs typeface="+mn-cs"/>
                        </a:rPr>
                        <a:t> II filaru poprzez inwestowanie składki.</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pl-PL" sz="1400" b="0" i="0" u="none" strike="noStrike" cap="none" normalizeH="0" baseline="0" dirty="0">
                        <a:ln>
                          <a:noFill/>
                        </a:ln>
                        <a:solidFill>
                          <a:schemeClr val="bg1"/>
                        </a:solidFill>
                        <a:effectLst/>
                        <a:latin typeface="+mj-lt"/>
                      </a:endParaRPr>
                    </a:p>
                  </a:txBody>
                  <a:tcPr marL="121916" marR="121916"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30015760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 xmlns:a16="http://schemas.microsoft.com/office/drawing/2014/main" id="{A819869C-631F-3542-84EF-F1569B295258}"/>
              </a:ext>
            </a:extLst>
          </p:cNvPr>
          <p:cNvSpPr>
            <a:spLocks noGrp="1" noChangeArrowheads="1"/>
          </p:cNvSpPr>
          <p:nvPr>
            <p:ph type="title"/>
          </p:nvPr>
        </p:nvSpPr>
        <p:spPr>
          <a:xfrm>
            <a:off x="1228432" y="0"/>
            <a:ext cx="9160933" cy="367645"/>
          </a:xfrm>
        </p:spPr>
        <p:txBody>
          <a:bodyPr/>
          <a:lstStyle/>
          <a:p>
            <a:pPr algn="ctr" eaLnBrk="1" hangingPunct="1"/>
            <a:r>
              <a:rPr lang="pl-PL" altLang="pl-PL" sz="1800" dirty="0"/>
              <a:t>Składki na ubezpieczenia za pracowników w 2021r.</a:t>
            </a:r>
          </a:p>
        </p:txBody>
      </p:sp>
      <p:graphicFrame>
        <p:nvGraphicFramePr>
          <p:cNvPr id="84090" name="Group 122">
            <a:extLst>
              <a:ext uri="{FF2B5EF4-FFF2-40B4-BE49-F238E27FC236}">
                <a16:creationId xmlns="" xmlns:a16="http://schemas.microsoft.com/office/drawing/2014/main" id="{745B6AB1-659F-4643-BC74-BCF27C97DD13}"/>
              </a:ext>
            </a:extLst>
          </p:cNvPr>
          <p:cNvGraphicFramePr>
            <a:graphicFrameLocks noGrp="1"/>
          </p:cNvGraphicFramePr>
          <p:nvPr>
            <p:ph type="tbl" idx="1"/>
            <p:extLst>
              <p:ext uri="{D42A27DB-BD31-4B8C-83A1-F6EECF244321}">
                <p14:modId xmlns:p14="http://schemas.microsoft.com/office/powerpoint/2010/main" val="2750600556"/>
              </p:ext>
            </p:extLst>
          </p:nvPr>
        </p:nvGraphicFramePr>
        <p:xfrm>
          <a:off x="239185" y="404814"/>
          <a:ext cx="11713634" cy="6286499"/>
        </p:xfrm>
        <a:graphic>
          <a:graphicData uri="http://schemas.openxmlformats.org/drawingml/2006/table">
            <a:tbl>
              <a:tblPr/>
              <a:tblGrid>
                <a:gridCol w="4800600">
                  <a:extLst>
                    <a:ext uri="{9D8B030D-6E8A-4147-A177-3AD203B41FA5}">
                      <a16:colId xmlns="" xmlns:a16="http://schemas.microsoft.com/office/drawing/2014/main" val="20000"/>
                    </a:ext>
                  </a:extLst>
                </a:gridCol>
                <a:gridCol w="4417483">
                  <a:extLst>
                    <a:ext uri="{9D8B030D-6E8A-4147-A177-3AD203B41FA5}">
                      <a16:colId xmlns="" xmlns:a16="http://schemas.microsoft.com/office/drawing/2014/main" val="20001"/>
                    </a:ext>
                  </a:extLst>
                </a:gridCol>
                <a:gridCol w="2495551">
                  <a:extLst>
                    <a:ext uri="{9D8B030D-6E8A-4147-A177-3AD203B41FA5}">
                      <a16:colId xmlns="" xmlns:a16="http://schemas.microsoft.com/office/drawing/2014/main" val="20002"/>
                    </a:ext>
                  </a:extLst>
                </a:gridCol>
              </a:tblGrid>
              <a:tr h="359909">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dirty="0">
                          <a:ln>
                            <a:noFill/>
                          </a:ln>
                          <a:solidFill>
                            <a:schemeClr val="bg1"/>
                          </a:solidFill>
                          <a:effectLst/>
                          <a:latin typeface="+mn-lt"/>
                        </a:rPr>
                        <a:t>Składki na ubezpieczenie</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dirty="0">
                          <a:ln>
                            <a:noFill/>
                          </a:ln>
                          <a:solidFill>
                            <a:schemeClr val="bg1"/>
                          </a:solidFill>
                          <a:effectLst/>
                          <a:latin typeface="+mn-lt"/>
                        </a:rPr>
                        <a:t>Finansujący </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hMerge="1">
                  <a:txBody>
                    <a:bodyPr/>
                    <a:lstStyle/>
                    <a:p>
                      <a:endParaRPr lang="pl-PL"/>
                    </a:p>
                  </a:txBody>
                  <a:tcPr/>
                </a:tc>
                <a:extLst>
                  <a:ext uri="{0D108BD9-81ED-4DB2-BD59-A6C34878D82A}">
                    <a16:rowId xmlns="" xmlns:a16="http://schemas.microsoft.com/office/drawing/2014/main" val="10000"/>
                  </a:ext>
                </a:extLst>
              </a:tr>
              <a:tr h="627909">
                <a:tc vMerge="1">
                  <a:txBody>
                    <a:bodyPr/>
                    <a:lstStyle/>
                    <a:p>
                      <a:endParaRPr lang="pl-PL"/>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dirty="0">
                          <a:ln>
                            <a:noFill/>
                          </a:ln>
                          <a:solidFill>
                            <a:schemeClr val="bg1"/>
                          </a:solidFill>
                          <a:effectLst/>
                          <a:latin typeface="+mn-lt"/>
                        </a:rPr>
                        <a:t>Pracodawca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dirty="0">
                          <a:ln>
                            <a:noFill/>
                          </a:ln>
                          <a:solidFill>
                            <a:schemeClr val="bg1"/>
                          </a:solidFill>
                          <a:effectLst/>
                          <a:latin typeface="+mn-lt"/>
                        </a:rPr>
                        <a:t>płatnik</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dirty="0">
                          <a:ln>
                            <a:noFill/>
                          </a:ln>
                          <a:solidFill>
                            <a:schemeClr val="bg1"/>
                          </a:solidFill>
                          <a:effectLst/>
                          <a:latin typeface="+mn-lt"/>
                        </a:rPr>
                        <a:t>Pracownik</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dirty="0">
                          <a:ln>
                            <a:noFill/>
                          </a:ln>
                          <a:solidFill>
                            <a:schemeClr val="bg1"/>
                          </a:solidFill>
                          <a:effectLst/>
                          <a:latin typeface="+mn-lt"/>
                        </a:rPr>
                        <a:t>ubezpieczony</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 xmlns:a16="http://schemas.microsoft.com/office/drawing/2014/main" val="10001"/>
                  </a:ext>
                </a:extLst>
              </a:tr>
              <a:tr h="40640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dirty="0">
                          <a:ln>
                            <a:noFill/>
                          </a:ln>
                          <a:solidFill>
                            <a:schemeClr val="bg1"/>
                          </a:solidFill>
                          <a:effectLst/>
                          <a:latin typeface="+mn-lt"/>
                        </a:rPr>
                        <a:t>Emerytalne</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a:ln>
                            <a:noFill/>
                          </a:ln>
                          <a:solidFill>
                            <a:schemeClr val="bg1"/>
                          </a:solidFill>
                          <a:effectLst/>
                          <a:latin typeface="+mn-lt"/>
                        </a:rPr>
                        <a:t>9,76%</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dirty="0">
                          <a:ln>
                            <a:noFill/>
                          </a:ln>
                          <a:solidFill>
                            <a:schemeClr val="bg1"/>
                          </a:solidFill>
                          <a:effectLst/>
                          <a:latin typeface="+mn-lt"/>
                        </a:rPr>
                        <a:t>9,76%</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 xmlns:a16="http://schemas.microsoft.com/office/drawing/2014/main" val="10002"/>
                  </a:ext>
                </a:extLst>
              </a:tr>
              <a:tr h="40640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dirty="0">
                          <a:ln>
                            <a:noFill/>
                          </a:ln>
                          <a:solidFill>
                            <a:schemeClr val="bg1"/>
                          </a:solidFill>
                          <a:effectLst/>
                          <a:latin typeface="+mn-lt"/>
                        </a:rPr>
                        <a:t>Rentowe</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dirty="0">
                          <a:ln>
                            <a:noFill/>
                          </a:ln>
                          <a:solidFill>
                            <a:schemeClr val="bg1"/>
                          </a:solidFill>
                          <a:effectLst/>
                          <a:latin typeface="+mn-lt"/>
                        </a:rPr>
                        <a:t>6,50%</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dirty="0">
                          <a:ln>
                            <a:noFill/>
                          </a:ln>
                          <a:solidFill>
                            <a:schemeClr val="bg1"/>
                          </a:solidFill>
                          <a:effectLst/>
                          <a:latin typeface="+mn-lt"/>
                        </a:rPr>
                        <a:t>1,50%</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 xmlns:a16="http://schemas.microsoft.com/office/drawing/2014/main" val="10003"/>
                  </a:ext>
                </a:extLst>
              </a:tr>
              <a:tr h="40640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a:ln>
                            <a:noFill/>
                          </a:ln>
                          <a:solidFill>
                            <a:schemeClr val="bg1"/>
                          </a:solidFill>
                          <a:effectLst/>
                          <a:latin typeface="+mn-lt"/>
                        </a:rPr>
                        <a:t>Chorobowe</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a:ln>
                            <a:noFill/>
                          </a:ln>
                          <a:solidFill>
                            <a:schemeClr val="bg1"/>
                          </a:solidFill>
                          <a:effectLst/>
                          <a:latin typeface="+mn-lt"/>
                        </a:rPr>
                        <a:t>-</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dirty="0">
                          <a:ln>
                            <a:noFill/>
                          </a:ln>
                          <a:solidFill>
                            <a:schemeClr val="bg1"/>
                          </a:solidFill>
                          <a:effectLst/>
                          <a:latin typeface="+mn-lt"/>
                        </a:rPr>
                        <a:t>2,45%</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 xmlns:a16="http://schemas.microsoft.com/office/drawing/2014/main" val="10004"/>
                  </a:ext>
                </a:extLst>
              </a:tr>
              <a:tr h="120096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dirty="0">
                          <a:ln>
                            <a:noFill/>
                          </a:ln>
                          <a:solidFill>
                            <a:schemeClr val="bg1"/>
                          </a:solidFill>
                          <a:effectLst/>
                          <a:latin typeface="+mn-lt"/>
                        </a:rPr>
                        <a:t>Wypadkowe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dirty="0">
                          <a:ln>
                            <a:noFill/>
                          </a:ln>
                          <a:solidFill>
                            <a:schemeClr val="bg1"/>
                          </a:solidFill>
                          <a:effectLst/>
                          <a:latin typeface="+mn-lt"/>
                        </a:rPr>
                        <a:t>Od IV 2021</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dirty="0">
                          <a:ln>
                            <a:noFill/>
                          </a:ln>
                          <a:solidFill>
                            <a:schemeClr val="bg1"/>
                          </a:solidFill>
                          <a:effectLst/>
                          <a:latin typeface="+mn-lt"/>
                        </a:rPr>
                        <a:t>Liczone w zależności od liczby ubezpieczonych i grupy działalności 0,40%-3,60%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dirty="0">
                          <a:ln>
                            <a:noFill/>
                          </a:ln>
                          <a:solidFill>
                            <a:schemeClr val="bg1"/>
                          </a:solidFill>
                          <a:effectLst/>
                          <a:latin typeface="+mn-lt"/>
                        </a:rPr>
                        <a:t>50% -1,67% przedsiębiorca zatrudniający do 9 pracowników</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dirty="0">
                          <a:ln>
                            <a:noFill/>
                          </a:ln>
                          <a:solidFill>
                            <a:schemeClr val="bg1"/>
                          </a:solidFill>
                          <a:effectLst/>
                          <a:latin typeface="+mn-lt"/>
                        </a:rPr>
                        <a:t>-</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 xmlns:a16="http://schemas.microsoft.com/office/drawing/2014/main" val="10005"/>
                  </a:ext>
                </a:extLst>
              </a:tr>
              <a:tr h="40640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l-PL" sz="1400" b="1" i="0" u="none" strike="noStrike" cap="none" normalizeH="0" baseline="0" dirty="0">
                          <a:ln>
                            <a:noFill/>
                          </a:ln>
                          <a:solidFill>
                            <a:schemeClr val="bg1"/>
                          </a:solidFill>
                          <a:effectLst/>
                          <a:latin typeface="+mn-lt"/>
                        </a:rPr>
                        <a:t>Fundusz Emerytur Pomostowych</a:t>
                      </a:r>
                      <a:r>
                        <a:rPr kumimoji="0" lang="pl-PL" sz="1400" b="0" i="0" u="none" strike="noStrike" cap="none" normalizeH="0" baseline="0" dirty="0">
                          <a:ln>
                            <a:noFill/>
                          </a:ln>
                          <a:solidFill>
                            <a:schemeClr val="bg1"/>
                          </a:solidFill>
                          <a:effectLst/>
                          <a:latin typeface="+mn-lt"/>
                        </a:rPr>
                        <a:t> </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dirty="0">
                          <a:ln>
                            <a:noFill/>
                          </a:ln>
                          <a:solidFill>
                            <a:schemeClr val="bg1"/>
                          </a:solidFill>
                          <a:effectLst/>
                          <a:latin typeface="+mn-lt"/>
                        </a:rPr>
                        <a:t>1,50%</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dirty="0">
                          <a:ln>
                            <a:noFill/>
                          </a:ln>
                          <a:solidFill>
                            <a:schemeClr val="bg1"/>
                          </a:solidFill>
                          <a:effectLst/>
                          <a:latin typeface="+mn-lt"/>
                        </a:rPr>
                        <a:t>-</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 xmlns:a16="http://schemas.microsoft.com/office/drawing/2014/main" val="10006"/>
                  </a:ext>
                </a:extLst>
              </a:tr>
              <a:tr h="53499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dirty="0">
                          <a:ln>
                            <a:noFill/>
                          </a:ln>
                          <a:solidFill>
                            <a:schemeClr val="bg1"/>
                          </a:solidFill>
                          <a:effectLst/>
                          <a:latin typeface="+mn-lt"/>
                        </a:rPr>
                        <a:t>Fundusz </a:t>
                      </a:r>
                      <a:r>
                        <a:rPr kumimoji="0" lang="pl-PL" sz="1400" b="0" i="0" u="none" strike="noStrike" cap="none" normalizeH="0" baseline="0" dirty="0" smtClean="0">
                          <a:ln>
                            <a:noFill/>
                          </a:ln>
                          <a:solidFill>
                            <a:schemeClr val="bg1"/>
                          </a:solidFill>
                          <a:effectLst/>
                          <a:latin typeface="+mn-lt"/>
                        </a:rPr>
                        <a:t>Pracy i Fundusz Solidarnościowy</a:t>
                      </a:r>
                      <a:endParaRPr kumimoji="0" lang="pl-PL" sz="1400" b="0" i="0" u="none" strike="noStrike" cap="none" normalizeH="0" baseline="0" dirty="0">
                        <a:ln>
                          <a:noFill/>
                        </a:ln>
                        <a:solidFill>
                          <a:schemeClr val="bg1"/>
                        </a:solidFill>
                        <a:effectLst/>
                        <a:latin typeface="+mn-lt"/>
                      </a:endParaRP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dirty="0">
                          <a:ln>
                            <a:noFill/>
                          </a:ln>
                          <a:solidFill>
                            <a:schemeClr val="bg1"/>
                          </a:solidFill>
                          <a:effectLst/>
                          <a:latin typeface="+mn-lt"/>
                        </a:rPr>
                        <a:t>2,45%</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l-PL" sz="1400" b="0" i="0" u="none" strike="noStrike" cap="none" normalizeH="0" baseline="0" dirty="0">
                        <a:ln>
                          <a:noFill/>
                        </a:ln>
                        <a:solidFill>
                          <a:schemeClr val="bg1"/>
                        </a:solidFill>
                        <a:effectLst/>
                        <a:latin typeface="+mn-lt"/>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 xmlns:a16="http://schemas.microsoft.com/office/drawing/2014/main" val="10007"/>
                  </a:ext>
                </a:extLst>
              </a:tr>
              <a:tr h="5791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dirty="0">
                          <a:ln>
                            <a:noFill/>
                          </a:ln>
                          <a:solidFill>
                            <a:schemeClr val="bg1"/>
                          </a:solidFill>
                          <a:effectLst/>
                          <a:latin typeface="+mn-lt"/>
                        </a:rPr>
                        <a:t>Fundusz Gwarantowanych Świadczeń Pracowniczy</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dirty="0">
                          <a:ln>
                            <a:noFill/>
                          </a:ln>
                          <a:solidFill>
                            <a:schemeClr val="bg1"/>
                          </a:solidFill>
                          <a:effectLst/>
                          <a:latin typeface="+mn-lt"/>
                        </a:rPr>
                        <a:t>0,10</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l-PL" sz="1400" b="0" i="0" u="none" strike="noStrike" cap="none" normalizeH="0" baseline="0" dirty="0">
                        <a:ln>
                          <a:noFill/>
                        </a:ln>
                        <a:solidFill>
                          <a:schemeClr val="bg1"/>
                        </a:solidFill>
                        <a:effectLst/>
                        <a:latin typeface="+mn-lt"/>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 xmlns:a16="http://schemas.microsoft.com/office/drawing/2014/main" val="10008"/>
                  </a:ext>
                </a:extLst>
              </a:tr>
              <a:tr h="53499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a:ln>
                            <a:noFill/>
                          </a:ln>
                          <a:solidFill>
                            <a:schemeClr val="bg1"/>
                          </a:solidFill>
                          <a:effectLst/>
                          <a:latin typeface="+mn-lt"/>
                        </a:rPr>
                        <a:t>Zdrowotne</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dirty="0">
                          <a:ln>
                            <a:noFill/>
                          </a:ln>
                          <a:solidFill>
                            <a:schemeClr val="bg1"/>
                          </a:solidFill>
                          <a:effectLst/>
                          <a:latin typeface="+mn-lt"/>
                        </a:rPr>
                        <a:t>-</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dirty="0">
                          <a:ln>
                            <a:noFill/>
                          </a:ln>
                          <a:solidFill>
                            <a:schemeClr val="bg1"/>
                          </a:solidFill>
                          <a:effectLst/>
                          <a:latin typeface="+mn-lt"/>
                        </a:rPr>
                        <a:t>9%</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 xmlns:a16="http://schemas.microsoft.com/office/drawing/2014/main" val="10009"/>
                  </a:ext>
                </a:extLst>
              </a:tr>
              <a:tr h="8229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dirty="0">
                          <a:ln>
                            <a:noFill/>
                          </a:ln>
                          <a:solidFill>
                            <a:schemeClr val="bg1"/>
                          </a:solidFill>
                          <a:effectLst/>
                          <a:latin typeface="+mj-lt"/>
                        </a:rPr>
                        <a:t>Składka na ubezpieczenie zdrowotne podlegające odliczeniu od podatku dochodowego</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dirty="0">
                          <a:ln>
                            <a:noFill/>
                          </a:ln>
                          <a:solidFill>
                            <a:schemeClr val="bg1"/>
                          </a:solidFill>
                          <a:effectLst/>
                          <a:latin typeface="+mj-lt"/>
                        </a:rPr>
                        <a:t>-</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dirty="0">
                          <a:ln>
                            <a:noFill/>
                          </a:ln>
                          <a:solidFill>
                            <a:schemeClr val="bg1"/>
                          </a:solidFill>
                          <a:effectLst/>
                          <a:latin typeface="+mj-lt"/>
                        </a:rPr>
                        <a:t>7,75%</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 xmlns:a16="http://schemas.microsoft.com/office/drawing/2014/main" val="10010"/>
                  </a:ext>
                </a:extLst>
              </a:tr>
            </a:tbl>
          </a:graphicData>
        </a:graphic>
      </p:graphicFrame>
    </p:spTree>
    <p:extLst>
      <p:ext uri="{BB962C8B-B14F-4D97-AF65-F5344CB8AC3E}">
        <p14:creationId xmlns:p14="http://schemas.microsoft.com/office/powerpoint/2010/main" val="968092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07390" y="2024408"/>
            <a:ext cx="10972800" cy="4376392"/>
          </a:xfrm>
        </p:spPr>
        <p:txBody>
          <a:bodyPr>
            <a:noAutofit/>
          </a:bodyPr>
          <a:lstStyle/>
          <a:p>
            <a:pPr marL="475488" indent="-457200">
              <a:buFont typeface="+mj-lt"/>
              <a:buAutoNum type="arabicPeriod"/>
            </a:pPr>
            <a:r>
              <a:rPr lang="pl-PL" sz="3600" dirty="0" smtClean="0"/>
              <a:t>Powstały </a:t>
            </a:r>
            <a:r>
              <a:rPr lang="pl-PL" sz="3600" dirty="0"/>
              <a:t>na bazie najlepszych praktyk państw takich jak: Wielka Brytania, USA, Kanada, Nowa </a:t>
            </a:r>
            <a:r>
              <a:rPr lang="pl-PL" sz="3600" dirty="0" smtClean="0"/>
              <a:t>Zelandia</a:t>
            </a:r>
            <a:endParaRPr lang="pl-PL" sz="3600" dirty="0"/>
          </a:p>
          <a:p>
            <a:pPr marL="475488" indent="-457200">
              <a:buFont typeface="+mj-lt"/>
              <a:buAutoNum type="arabicPeriod"/>
            </a:pPr>
            <a:r>
              <a:rPr lang="pl-PL" sz="3600" dirty="0"/>
              <a:t>System oszczędzania – powszechny, dobrowolny, opłacalny</a:t>
            </a:r>
          </a:p>
          <a:p>
            <a:pPr marL="475488" indent="-457200">
              <a:buFont typeface="+mj-lt"/>
              <a:buAutoNum type="arabicPeriod"/>
            </a:pPr>
            <a:r>
              <a:rPr lang="pl-PL" sz="3600" dirty="0"/>
              <a:t>Zgromadzone środki – na przyszłość, prywatne, dziedziczone</a:t>
            </a:r>
          </a:p>
        </p:txBody>
      </p:sp>
      <p:sp>
        <p:nvSpPr>
          <p:cNvPr id="2" name="Tytuł 1"/>
          <p:cNvSpPr>
            <a:spLocks noGrp="1"/>
          </p:cNvSpPr>
          <p:nvPr>
            <p:ph type="title"/>
          </p:nvPr>
        </p:nvSpPr>
        <p:spPr>
          <a:xfrm>
            <a:off x="0" y="351934"/>
            <a:ext cx="10143241" cy="914400"/>
          </a:xfrm>
        </p:spPr>
        <p:txBody>
          <a:bodyPr/>
          <a:lstStyle/>
          <a:p>
            <a:r>
              <a:rPr lang="pl-PL" sz="4400" dirty="0"/>
              <a:t>PPK –Pracownicze Plany Kapitałowe</a:t>
            </a:r>
          </a:p>
        </p:txBody>
      </p:sp>
    </p:spTree>
    <p:extLst>
      <p:ext uri="{BB962C8B-B14F-4D97-AF65-F5344CB8AC3E}">
        <p14:creationId xmlns:p14="http://schemas.microsoft.com/office/powerpoint/2010/main" val="23854770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idx="1"/>
            <p:extLst>
              <p:ext uri="{D42A27DB-BD31-4B8C-83A1-F6EECF244321}">
                <p14:modId xmlns:p14="http://schemas.microsoft.com/office/powerpoint/2010/main" val="1621263197"/>
              </p:ext>
            </p:extLst>
          </p:nvPr>
        </p:nvGraphicFramePr>
        <p:xfrm>
          <a:off x="416002" y="1903526"/>
          <a:ext cx="10972800" cy="4053840"/>
        </p:xfrm>
        <a:graphic>
          <a:graphicData uri="http://schemas.openxmlformats.org/drawingml/2006/table">
            <a:tbl>
              <a:tblPr firstRow="1" bandRow="1">
                <a:tableStyleId>{5C22544A-7EE6-4342-B048-85BDC9FD1C3A}</a:tableStyleId>
              </a:tblPr>
              <a:tblGrid>
                <a:gridCol w="8352928">
                  <a:extLst>
                    <a:ext uri="{9D8B030D-6E8A-4147-A177-3AD203B41FA5}">
                      <a16:colId xmlns="" xmlns:a16="http://schemas.microsoft.com/office/drawing/2014/main" val="20000"/>
                    </a:ext>
                  </a:extLst>
                </a:gridCol>
                <a:gridCol w="1440160">
                  <a:extLst>
                    <a:ext uri="{9D8B030D-6E8A-4147-A177-3AD203B41FA5}">
                      <a16:colId xmlns="" xmlns:a16="http://schemas.microsoft.com/office/drawing/2014/main" val="20001"/>
                    </a:ext>
                  </a:extLst>
                </a:gridCol>
                <a:gridCol w="1179712">
                  <a:extLst>
                    <a:ext uri="{9D8B030D-6E8A-4147-A177-3AD203B41FA5}">
                      <a16:colId xmlns="" xmlns:a16="http://schemas.microsoft.com/office/drawing/2014/main" val="20002"/>
                    </a:ext>
                  </a:extLst>
                </a:gridCol>
              </a:tblGrid>
              <a:tr h="370840">
                <a:tc>
                  <a:txBody>
                    <a:bodyPr/>
                    <a:lstStyle/>
                    <a:p>
                      <a:r>
                        <a:rPr lang="pl-PL" sz="2800" dirty="0">
                          <a:solidFill>
                            <a:schemeClr val="bg1"/>
                          </a:solidFill>
                        </a:rPr>
                        <a:t>Cecha</a:t>
                      </a:r>
                    </a:p>
                  </a:txBody>
                  <a:tcPr marL="121920" marR="121920">
                    <a:solidFill>
                      <a:schemeClr val="accent6">
                        <a:lumMod val="40000"/>
                        <a:lumOff val="60000"/>
                      </a:schemeClr>
                    </a:solidFill>
                  </a:tcPr>
                </a:tc>
                <a:tc>
                  <a:txBody>
                    <a:bodyPr/>
                    <a:lstStyle/>
                    <a:p>
                      <a:r>
                        <a:rPr lang="pl-PL" sz="2800" dirty="0">
                          <a:solidFill>
                            <a:schemeClr val="bg1"/>
                          </a:solidFill>
                        </a:rPr>
                        <a:t>PPK</a:t>
                      </a:r>
                    </a:p>
                  </a:txBody>
                  <a:tcPr marL="121920" marR="121920">
                    <a:solidFill>
                      <a:schemeClr val="accent6">
                        <a:lumMod val="40000"/>
                        <a:lumOff val="60000"/>
                      </a:schemeClr>
                    </a:solidFill>
                  </a:tcPr>
                </a:tc>
                <a:tc>
                  <a:txBody>
                    <a:bodyPr/>
                    <a:lstStyle/>
                    <a:p>
                      <a:r>
                        <a:rPr lang="pl-PL" sz="2800" dirty="0">
                          <a:solidFill>
                            <a:schemeClr val="bg1"/>
                          </a:solidFill>
                        </a:rPr>
                        <a:t>OFE</a:t>
                      </a:r>
                    </a:p>
                  </a:txBody>
                  <a:tcPr marL="121920" marR="121920">
                    <a:solidFill>
                      <a:schemeClr val="accent6">
                        <a:lumMod val="40000"/>
                        <a:lumOff val="60000"/>
                      </a:schemeClr>
                    </a:solidFill>
                  </a:tcPr>
                </a:tc>
                <a:extLst>
                  <a:ext uri="{0D108BD9-81ED-4DB2-BD59-A6C34878D82A}">
                    <a16:rowId xmlns="" xmlns:a16="http://schemas.microsoft.com/office/drawing/2014/main" val="10000"/>
                  </a:ext>
                </a:extLst>
              </a:tr>
              <a:tr h="370840">
                <a:tc>
                  <a:txBody>
                    <a:bodyPr/>
                    <a:lstStyle/>
                    <a:p>
                      <a:r>
                        <a:rPr lang="pl-PL" sz="2800" dirty="0"/>
                        <a:t>Dobrowolność, w tym możliwość rezygnacji</a:t>
                      </a:r>
                    </a:p>
                  </a:txBody>
                  <a:tcPr marL="121920" marR="121920">
                    <a:solidFill>
                      <a:schemeClr val="accent6">
                        <a:lumMod val="40000"/>
                        <a:lumOff val="60000"/>
                      </a:schemeClr>
                    </a:solidFill>
                  </a:tcPr>
                </a:tc>
                <a:tc>
                  <a:txBody>
                    <a:bodyPr/>
                    <a:lstStyle/>
                    <a:p>
                      <a:r>
                        <a:rPr lang="pl-PL" sz="2800" dirty="0"/>
                        <a:t>TAK</a:t>
                      </a:r>
                    </a:p>
                  </a:txBody>
                  <a:tcPr marL="121920" marR="121920">
                    <a:solidFill>
                      <a:schemeClr val="accent6">
                        <a:lumMod val="40000"/>
                        <a:lumOff val="60000"/>
                      </a:schemeClr>
                    </a:solidFill>
                  </a:tcPr>
                </a:tc>
                <a:tc>
                  <a:txBody>
                    <a:bodyPr/>
                    <a:lstStyle/>
                    <a:p>
                      <a:r>
                        <a:rPr lang="pl-PL" sz="2800" dirty="0"/>
                        <a:t>NIE</a:t>
                      </a:r>
                    </a:p>
                  </a:txBody>
                  <a:tcPr marL="121920" marR="121920">
                    <a:solidFill>
                      <a:schemeClr val="accent6">
                        <a:lumMod val="40000"/>
                        <a:lumOff val="60000"/>
                      </a:schemeClr>
                    </a:solidFill>
                  </a:tcPr>
                </a:tc>
                <a:extLst>
                  <a:ext uri="{0D108BD9-81ED-4DB2-BD59-A6C34878D82A}">
                    <a16:rowId xmlns="" xmlns:a16="http://schemas.microsoft.com/office/drawing/2014/main" val="10001"/>
                  </a:ext>
                </a:extLst>
              </a:tr>
              <a:tr h="370840">
                <a:tc>
                  <a:txBody>
                    <a:bodyPr/>
                    <a:lstStyle/>
                    <a:p>
                      <a:r>
                        <a:rPr lang="pl-PL" sz="2800" dirty="0"/>
                        <a:t>Sposób inwestowania dostosowany</a:t>
                      </a:r>
                      <a:r>
                        <a:rPr lang="pl-PL" sz="2800" baseline="0" dirty="0"/>
                        <a:t> do wieku pracownika</a:t>
                      </a:r>
                      <a:endParaRPr lang="pl-PL" sz="2800" dirty="0"/>
                    </a:p>
                  </a:txBody>
                  <a:tcPr marL="121920" marR="121920">
                    <a:solidFill>
                      <a:schemeClr val="accent6">
                        <a:lumMod val="40000"/>
                        <a:lumOff val="60000"/>
                      </a:schemeClr>
                    </a:solidFill>
                  </a:tcPr>
                </a:tc>
                <a:tc>
                  <a:txBody>
                    <a:bodyPr/>
                    <a:lstStyle/>
                    <a:p>
                      <a:r>
                        <a:rPr lang="pl-PL" sz="2800" dirty="0"/>
                        <a:t>TAK</a:t>
                      </a:r>
                    </a:p>
                  </a:txBody>
                  <a:tcPr marL="121920" marR="121920">
                    <a:solidFill>
                      <a:schemeClr val="accent6">
                        <a:lumMod val="40000"/>
                        <a:lumOff val="60000"/>
                      </a:schemeClr>
                    </a:solidFill>
                  </a:tcPr>
                </a:tc>
                <a:tc>
                  <a:txBody>
                    <a:bodyPr/>
                    <a:lstStyle/>
                    <a:p>
                      <a:r>
                        <a:rPr lang="pl-PL" sz="2800" dirty="0"/>
                        <a:t>NIE</a:t>
                      </a:r>
                    </a:p>
                  </a:txBody>
                  <a:tcPr marL="121920" marR="121920">
                    <a:solidFill>
                      <a:schemeClr val="accent6">
                        <a:lumMod val="40000"/>
                        <a:lumOff val="60000"/>
                      </a:schemeClr>
                    </a:solidFill>
                  </a:tcPr>
                </a:tc>
                <a:extLst>
                  <a:ext uri="{0D108BD9-81ED-4DB2-BD59-A6C34878D82A}">
                    <a16:rowId xmlns="" xmlns:a16="http://schemas.microsoft.com/office/drawing/2014/main" val="10002"/>
                  </a:ext>
                </a:extLst>
              </a:tr>
              <a:tr h="370840">
                <a:tc>
                  <a:txBody>
                    <a:bodyPr/>
                    <a:lstStyle/>
                    <a:p>
                      <a:r>
                        <a:rPr lang="pl-PL" sz="2800" dirty="0"/>
                        <a:t>Prywatność środków</a:t>
                      </a:r>
                    </a:p>
                  </a:txBody>
                  <a:tcPr marL="121920" marR="121920">
                    <a:solidFill>
                      <a:schemeClr val="accent6">
                        <a:lumMod val="40000"/>
                        <a:lumOff val="60000"/>
                      </a:schemeClr>
                    </a:solidFill>
                  </a:tcPr>
                </a:tc>
                <a:tc>
                  <a:txBody>
                    <a:bodyPr/>
                    <a:lstStyle/>
                    <a:p>
                      <a:r>
                        <a:rPr lang="pl-PL" sz="2800" dirty="0"/>
                        <a:t>TAK</a:t>
                      </a:r>
                    </a:p>
                  </a:txBody>
                  <a:tcPr marL="121920" marR="121920">
                    <a:solidFill>
                      <a:schemeClr val="accent6">
                        <a:lumMod val="40000"/>
                        <a:lumOff val="60000"/>
                      </a:schemeClr>
                    </a:solidFill>
                  </a:tcPr>
                </a:tc>
                <a:tc>
                  <a:txBody>
                    <a:bodyPr/>
                    <a:lstStyle/>
                    <a:p>
                      <a:r>
                        <a:rPr lang="pl-PL" sz="2800" dirty="0"/>
                        <a:t>NIE</a:t>
                      </a:r>
                    </a:p>
                  </a:txBody>
                  <a:tcPr marL="121920" marR="121920">
                    <a:solidFill>
                      <a:schemeClr val="accent6">
                        <a:lumMod val="40000"/>
                        <a:lumOff val="60000"/>
                      </a:schemeClr>
                    </a:solidFill>
                  </a:tcPr>
                </a:tc>
                <a:extLst>
                  <a:ext uri="{0D108BD9-81ED-4DB2-BD59-A6C34878D82A}">
                    <a16:rowId xmlns="" xmlns:a16="http://schemas.microsoft.com/office/drawing/2014/main" val="10003"/>
                  </a:ext>
                </a:extLst>
              </a:tr>
              <a:tr h="370840">
                <a:tc>
                  <a:txBody>
                    <a:bodyPr/>
                    <a:lstStyle/>
                    <a:p>
                      <a:r>
                        <a:rPr lang="pl-PL" sz="2800" dirty="0"/>
                        <a:t>Dodatkowe wpłaty od pracodawcy i państwa</a:t>
                      </a:r>
                    </a:p>
                  </a:txBody>
                  <a:tcPr marL="121920" marR="121920">
                    <a:solidFill>
                      <a:schemeClr val="accent6">
                        <a:lumMod val="40000"/>
                        <a:lumOff val="60000"/>
                      </a:schemeClr>
                    </a:solidFill>
                  </a:tcPr>
                </a:tc>
                <a:tc>
                  <a:txBody>
                    <a:bodyPr/>
                    <a:lstStyle/>
                    <a:p>
                      <a:r>
                        <a:rPr lang="pl-PL" sz="2800" dirty="0"/>
                        <a:t>TAK</a:t>
                      </a:r>
                    </a:p>
                  </a:txBody>
                  <a:tcPr marL="121920" marR="121920">
                    <a:solidFill>
                      <a:schemeClr val="accent6">
                        <a:lumMod val="40000"/>
                        <a:lumOff val="60000"/>
                      </a:schemeClr>
                    </a:solidFill>
                  </a:tcPr>
                </a:tc>
                <a:tc>
                  <a:txBody>
                    <a:bodyPr/>
                    <a:lstStyle/>
                    <a:p>
                      <a:r>
                        <a:rPr lang="pl-PL" sz="2800" dirty="0"/>
                        <a:t>NIE</a:t>
                      </a:r>
                    </a:p>
                  </a:txBody>
                  <a:tcPr marL="121920" marR="121920">
                    <a:solidFill>
                      <a:schemeClr val="accent6">
                        <a:lumMod val="40000"/>
                        <a:lumOff val="60000"/>
                      </a:schemeClr>
                    </a:solidFill>
                  </a:tcPr>
                </a:tc>
                <a:extLst>
                  <a:ext uri="{0D108BD9-81ED-4DB2-BD59-A6C34878D82A}">
                    <a16:rowId xmlns="" xmlns:a16="http://schemas.microsoft.com/office/drawing/2014/main" val="10004"/>
                  </a:ext>
                </a:extLst>
              </a:tr>
              <a:tr h="370840">
                <a:tc>
                  <a:txBody>
                    <a:bodyPr/>
                    <a:lstStyle/>
                    <a:p>
                      <a:r>
                        <a:rPr lang="pl-PL" sz="2800" dirty="0"/>
                        <a:t>Możliwość wcześniejszej wypłaty środków</a:t>
                      </a:r>
                    </a:p>
                  </a:txBody>
                  <a:tcPr marL="121920" marR="121920">
                    <a:solidFill>
                      <a:schemeClr val="accent6">
                        <a:lumMod val="40000"/>
                        <a:lumOff val="60000"/>
                      </a:schemeClr>
                    </a:solidFill>
                  </a:tcPr>
                </a:tc>
                <a:tc>
                  <a:txBody>
                    <a:bodyPr/>
                    <a:lstStyle/>
                    <a:p>
                      <a:r>
                        <a:rPr lang="pl-PL" sz="2800" dirty="0"/>
                        <a:t>TAK</a:t>
                      </a:r>
                    </a:p>
                  </a:txBody>
                  <a:tcPr marL="121920" marR="121920">
                    <a:solidFill>
                      <a:schemeClr val="accent6">
                        <a:lumMod val="40000"/>
                        <a:lumOff val="60000"/>
                      </a:schemeClr>
                    </a:solidFill>
                  </a:tcPr>
                </a:tc>
                <a:tc>
                  <a:txBody>
                    <a:bodyPr/>
                    <a:lstStyle/>
                    <a:p>
                      <a:r>
                        <a:rPr lang="pl-PL" sz="2800" dirty="0"/>
                        <a:t>NIE</a:t>
                      </a:r>
                    </a:p>
                  </a:txBody>
                  <a:tcPr marL="121920" marR="121920">
                    <a:solidFill>
                      <a:schemeClr val="accent6">
                        <a:lumMod val="40000"/>
                        <a:lumOff val="60000"/>
                      </a:schemeClr>
                    </a:solidFill>
                  </a:tcPr>
                </a:tc>
                <a:extLst>
                  <a:ext uri="{0D108BD9-81ED-4DB2-BD59-A6C34878D82A}">
                    <a16:rowId xmlns="" xmlns:a16="http://schemas.microsoft.com/office/drawing/2014/main" val="10005"/>
                  </a:ext>
                </a:extLst>
              </a:tr>
              <a:tr h="370840">
                <a:tc>
                  <a:txBody>
                    <a:bodyPr/>
                    <a:lstStyle/>
                    <a:p>
                      <a:r>
                        <a:rPr lang="pl-PL" sz="2800" dirty="0"/>
                        <a:t>Niskie koszty zarządzania</a:t>
                      </a:r>
                    </a:p>
                  </a:txBody>
                  <a:tcPr marL="121920" marR="121920">
                    <a:solidFill>
                      <a:schemeClr val="accent6">
                        <a:lumMod val="40000"/>
                        <a:lumOff val="60000"/>
                      </a:schemeClr>
                    </a:solidFill>
                  </a:tcPr>
                </a:tc>
                <a:tc>
                  <a:txBody>
                    <a:bodyPr/>
                    <a:lstStyle/>
                    <a:p>
                      <a:r>
                        <a:rPr lang="pl-PL" sz="2800" dirty="0"/>
                        <a:t>TAK</a:t>
                      </a:r>
                    </a:p>
                  </a:txBody>
                  <a:tcPr marL="121920" marR="121920">
                    <a:solidFill>
                      <a:schemeClr val="accent6">
                        <a:lumMod val="40000"/>
                        <a:lumOff val="60000"/>
                      </a:schemeClr>
                    </a:solidFill>
                  </a:tcPr>
                </a:tc>
                <a:tc>
                  <a:txBody>
                    <a:bodyPr/>
                    <a:lstStyle/>
                    <a:p>
                      <a:r>
                        <a:rPr lang="pl-PL" sz="2800" dirty="0"/>
                        <a:t>NIE</a:t>
                      </a:r>
                    </a:p>
                  </a:txBody>
                  <a:tcPr marL="121920" marR="121920">
                    <a:solidFill>
                      <a:schemeClr val="accent6">
                        <a:lumMod val="40000"/>
                        <a:lumOff val="60000"/>
                      </a:schemeClr>
                    </a:solidFill>
                  </a:tcP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363163351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0" y="213515"/>
            <a:ext cx="11151029" cy="6336704"/>
          </a:xfrm>
        </p:spPr>
        <p:txBody>
          <a:bodyPr>
            <a:normAutofit lnSpcReduction="10000"/>
          </a:bodyPr>
          <a:lstStyle/>
          <a:p>
            <a:pPr marL="0" indent="0" algn="ctr">
              <a:buNone/>
            </a:pPr>
            <a:r>
              <a:rPr lang="pl-PL" sz="3600" b="1" dirty="0"/>
              <a:t>Przekazywanie wpłat </a:t>
            </a:r>
          </a:p>
          <a:p>
            <a:pPr marL="0" indent="0">
              <a:buNone/>
            </a:pPr>
            <a:r>
              <a:rPr lang="pl-PL" sz="3600" dirty="0"/>
              <a:t>Wpłaty na rachunek PPK uczestnika </a:t>
            </a:r>
            <a:endParaRPr lang="pl-PL" sz="3600" dirty="0" smtClean="0"/>
          </a:p>
          <a:p>
            <a:pPr marL="0" indent="0">
              <a:buNone/>
            </a:pPr>
            <a:r>
              <a:rPr lang="pl-PL" sz="3600" dirty="0" smtClean="0"/>
              <a:t>tego </a:t>
            </a:r>
            <a:r>
              <a:rPr lang="pl-PL" sz="3600" dirty="0"/>
              <a:t>programu pochodzić będą z trzech źródeł: </a:t>
            </a:r>
          </a:p>
          <a:p>
            <a:pPr marL="761238" indent="-742950">
              <a:buFont typeface="+mj-lt"/>
              <a:buAutoNum type="arabicPeriod"/>
            </a:pPr>
            <a:r>
              <a:rPr lang="pl-PL" sz="3600" dirty="0"/>
              <a:t>od podmiotu zatrudniającego, </a:t>
            </a:r>
          </a:p>
          <a:p>
            <a:pPr marL="761238" indent="-742950">
              <a:buFont typeface="+mj-lt"/>
              <a:buAutoNum type="arabicPeriod"/>
            </a:pPr>
            <a:r>
              <a:rPr lang="pl-PL" sz="3600" dirty="0"/>
              <a:t>od osoby zatrudnionej, </a:t>
            </a:r>
          </a:p>
          <a:p>
            <a:pPr marL="761238" indent="-742950">
              <a:buFont typeface="+mj-lt"/>
              <a:buAutoNum type="arabicPeriod"/>
            </a:pPr>
            <a:r>
              <a:rPr lang="pl-PL" sz="3600" dirty="0"/>
              <a:t>od państwa. </a:t>
            </a:r>
          </a:p>
          <a:p>
            <a:pPr marL="0" indent="0" algn="ctr">
              <a:buNone/>
            </a:pPr>
            <a:r>
              <a:rPr lang="pl-PL" sz="3600" b="1" dirty="0"/>
              <a:t>Wpłaty od państwa </a:t>
            </a:r>
          </a:p>
          <a:p>
            <a:pPr marL="0" indent="0">
              <a:buNone/>
            </a:pPr>
            <a:r>
              <a:rPr lang="pl-PL" sz="3600" dirty="0"/>
              <a:t>Wpłatę powitalną otrzymają pracownicy, którzy przez co najmniej 3 pełne miesiące będą uczestnikami PPK i za te miesiące dokonają wpłat podstawowych.</a:t>
            </a:r>
          </a:p>
          <a:p>
            <a:pPr marL="0" indent="0">
              <a:buNone/>
            </a:pPr>
            <a:endParaRPr lang="pl-PL" dirty="0"/>
          </a:p>
        </p:txBody>
      </p:sp>
    </p:spTree>
    <p:extLst>
      <p:ext uri="{BB962C8B-B14F-4D97-AF65-F5344CB8AC3E}">
        <p14:creationId xmlns:p14="http://schemas.microsoft.com/office/powerpoint/2010/main" val="234363538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idx="1"/>
            <p:extLst>
              <p:ext uri="{D42A27DB-BD31-4B8C-83A1-F6EECF244321}">
                <p14:modId xmlns:p14="http://schemas.microsoft.com/office/powerpoint/2010/main" val="957324388"/>
              </p:ext>
            </p:extLst>
          </p:nvPr>
        </p:nvGraphicFramePr>
        <p:xfrm>
          <a:off x="167421" y="1586894"/>
          <a:ext cx="11247040" cy="4937760"/>
        </p:xfrm>
        <a:graphic>
          <a:graphicData uri="http://schemas.openxmlformats.org/drawingml/2006/table">
            <a:tbl>
              <a:tblPr firstRow="1" bandRow="1">
                <a:tableStyleId>{5C22544A-7EE6-4342-B048-85BDC9FD1C3A}</a:tableStyleId>
              </a:tblPr>
              <a:tblGrid>
                <a:gridCol w="3838971">
                  <a:extLst>
                    <a:ext uri="{9D8B030D-6E8A-4147-A177-3AD203B41FA5}">
                      <a16:colId xmlns="" xmlns:a16="http://schemas.microsoft.com/office/drawing/2014/main" val="20000"/>
                    </a:ext>
                  </a:extLst>
                </a:gridCol>
                <a:gridCol w="5288437">
                  <a:extLst>
                    <a:ext uri="{9D8B030D-6E8A-4147-A177-3AD203B41FA5}">
                      <a16:colId xmlns="" xmlns:a16="http://schemas.microsoft.com/office/drawing/2014/main" val="20001"/>
                    </a:ext>
                  </a:extLst>
                </a:gridCol>
                <a:gridCol w="2119632">
                  <a:extLst>
                    <a:ext uri="{9D8B030D-6E8A-4147-A177-3AD203B41FA5}">
                      <a16:colId xmlns="" xmlns:a16="http://schemas.microsoft.com/office/drawing/2014/main" val="20002"/>
                    </a:ext>
                  </a:extLst>
                </a:gridCol>
              </a:tblGrid>
              <a:tr h="299498">
                <a:tc>
                  <a:txBody>
                    <a:bodyPr/>
                    <a:lstStyle/>
                    <a:p>
                      <a:pPr algn="ctr"/>
                      <a:r>
                        <a:rPr lang="pl-PL" sz="2400" dirty="0">
                          <a:solidFill>
                            <a:schemeClr val="bg1"/>
                          </a:solidFill>
                        </a:rPr>
                        <a:t>Pracodawca</a:t>
                      </a:r>
                    </a:p>
                  </a:txBody>
                  <a:tcPr marL="121920" marR="121920">
                    <a:solidFill>
                      <a:schemeClr val="accent6">
                        <a:lumMod val="40000"/>
                        <a:lumOff val="60000"/>
                      </a:schemeClr>
                    </a:solidFill>
                  </a:tcPr>
                </a:tc>
                <a:tc>
                  <a:txBody>
                    <a:bodyPr/>
                    <a:lstStyle/>
                    <a:p>
                      <a:pPr algn="ctr"/>
                      <a:r>
                        <a:rPr lang="pl-PL" sz="2400" dirty="0">
                          <a:solidFill>
                            <a:schemeClr val="bg1"/>
                          </a:solidFill>
                        </a:rPr>
                        <a:t>Pracownik</a:t>
                      </a:r>
                    </a:p>
                  </a:txBody>
                  <a:tcPr marL="121920" marR="121920">
                    <a:solidFill>
                      <a:schemeClr val="accent6">
                        <a:lumMod val="40000"/>
                        <a:lumOff val="60000"/>
                      </a:schemeClr>
                    </a:solidFill>
                  </a:tcPr>
                </a:tc>
                <a:tc>
                  <a:txBody>
                    <a:bodyPr/>
                    <a:lstStyle/>
                    <a:p>
                      <a:pPr algn="ctr"/>
                      <a:r>
                        <a:rPr lang="pl-PL" sz="2400" dirty="0">
                          <a:solidFill>
                            <a:schemeClr val="bg1"/>
                          </a:solidFill>
                        </a:rPr>
                        <a:t>Państwo</a:t>
                      </a:r>
                    </a:p>
                  </a:txBody>
                  <a:tcPr marL="121920" marR="121920">
                    <a:solidFill>
                      <a:schemeClr val="accent6">
                        <a:lumMod val="40000"/>
                        <a:lumOff val="60000"/>
                      </a:schemeClr>
                    </a:solidFill>
                  </a:tcPr>
                </a:tc>
                <a:extLst>
                  <a:ext uri="{0D108BD9-81ED-4DB2-BD59-A6C34878D82A}">
                    <a16:rowId xmlns="" xmlns:a16="http://schemas.microsoft.com/office/drawing/2014/main" val="10000"/>
                  </a:ext>
                </a:extLst>
              </a:tr>
              <a:tr h="3034400">
                <a:tc>
                  <a:txBody>
                    <a:bodyPr/>
                    <a:lstStyle/>
                    <a:p>
                      <a:r>
                        <a:rPr lang="pl-PL" sz="2400" dirty="0">
                          <a:solidFill>
                            <a:schemeClr val="bg1"/>
                          </a:solidFill>
                        </a:rPr>
                        <a:t>Wpłata podstawowa – 1,5%</a:t>
                      </a:r>
                    </a:p>
                    <a:p>
                      <a:r>
                        <a:rPr lang="pl-PL" sz="2400" dirty="0">
                          <a:solidFill>
                            <a:schemeClr val="bg1"/>
                          </a:solidFill>
                        </a:rPr>
                        <a:t>Wynagrodzenia Pracownika brutto</a:t>
                      </a:r>
                    </a:p>
                    <a:p>
                      <a:r>
                        <a:rPr lang="pl-PL" sz="2400" dirty="0">
                          <a:solidFill>
                            <a:schemeClr val="bg1"/>
                          </a:solidFill>
                        </a:rPr>
                        <a:t>Dobrowolna wpłata dodatkowa –maksymalnie 2,5% wynagrodzenia Pracownika brutto</a:t>
                      </a:r>
                    </a:p>
                  </a:txBody>
                  <a:tcPr marL="121920" marR="121920">
                    <a:solidFill>
                      <a:schemeClr val="accent6">
                        <a:lumMod val="40000"/>
                        <a:lumOff val="60000"/>
                      </a:schemeClr>
                    </a:solidFill>
                  </a:tcPr>
                </a:tc>
                <a:tc>
                  <a:txBody>
                    <a:bodyPr/>
                    <a:lstStyle/>
                    <a:p>
                      <a:r>
                        <a:rPr lang="pl-PL" sz="2400" dirty="0">
                          <a:solidFill>
                            <a:schemeClr val="bg1"/>
                          </a:solidFill>
                        </a:rPr>
                        <a:t>Wpłata podstawowa 2% wynagrodzenia Pracownika brutto (może zostać obniżona do 0,5% wynagrodzenia brutto, jeśli łączne wynagrodzenie osiągane z różnych źródeł w danym miesiącu nie przekracza</a:t>
                      </a:r>
                      <a:r>
                        <a:rPr lang="pl-PL" sz="2400" baseline="0" dirty="0">
                          <a:solidFill>
                            <a:schemeClr val="bg1"/>
                          </a:solidFill>
                        </a:rPr>
                        <a:t> kwoty odpowiadającej 1,2- krotności minimalnego wynagrodzenia). </a:t>
                      </a:r>
                    </a:p>
                    <a:p>
                      <a:r>
                        <a:rPr lang="pl-PL" sz="2400" baseline="0" dirty="0">
                          <a:solidFill>
                            <a:schemeClr val="bg1"/>
                          </a:solidFill>
                        </a:rPr>
                        <a:t>Dobrowolna wpłata dodatkowa – maksymalnie 2% wynagrodzenia brutto</a:t>
                      </a:r>
                      <a:endParaRPr lang="pl-PL" sz="2400" dirty="0">
                        <a:solidFill>
                          <a:schemeClr val="bg1"/>
                        </a:solidFill>
                      </a:endParaRPr>
                    </a:p>
                  </a:txBody>
                  <a:tcPr marL="121920" marR="121920">
                    <a:solidFill>
                      <a:schemeClr val="accent6">
                        <a:lumMod val="40000"/>
                        <a:lumOff val="60000"/>
                      </a:schemeClr>
                    </a:solidFill>
                  </a:tcPr>
                </a:tc>
                <a:tc>
                  <a:txBody>
                    <a:bodyPr/>
                    <a:lstStyle/>
                    <a:p>
                      <a:r>
                        <a:rPr lang="pl-PL" sz="2400" dirty="0">
                          <a:solidFill>
                            <a:schemeClr val="bg1"/>
                          </a:solidFill>
                        </a:rPr>
                        <a:t>Jednorazowa 250 zł wpłata powitalnej</a:t>
                      </a:r>
                      <a:r>
                        <a:rPr lang="pl-PL" sz="2400" baseline="0" dirty="0">
                          <a:solidFill>
                            <a:schemeClr val="bg1"/>
                          </a:solidFill>
                        </a:rPr>
                        <a:t> oraz dopłata roczna 240 zł. </a:t>
                      </a:r>
                      <a:endParaRPr lang="pl-PL" sz="2400" dirty="0">
                        <a:solidFill>
                          <a:schemeClr val="bg1"/>
                        </a:solidFill>
                      </a:endParaRPr>
                    </a:p>
                  </a:txBody>
                  <a:tcPr marL="121920" marR="121920">
                    <a:solidFill>
                      <a:schemeClr val="accent6">
                        <a:lumMod val="40000"/>
                        <a:lumOff val="60000"/>
                      </a:schemeClr>
                    </a:solidFill>
                  </a:tcPr>
                </a:tc>
                <a:extLst>
                  <a:ext uri="{0D108BD9-81ED-4DB2-BD59-A6C34878D82A}">
                    <a16:rowId xmlns="" xmlns:a16="http://schemas.microsoft.com/office/drawing/2014/main" val="10001"/>
                  </a:ext>
                </a:extLst>
              </a:tr>
            </a:tbl>
          </a:graphicData>
        </a:graphic>
      </p:graphicFrame>
      <p:sp>
        <p:nvSpPr>
          <p:cNvPr id="2" name="Tytuł 1"/>
          <p:cNvSpPr>
            <a:spLocks noGrp="1"/>
          </p:cNvSpPr>
          <p:nvPr>
            <p:ph type="title"/>
          </p:nvPr>
        </p:nvSpPr>
        <p:spPr>
          <a:xfrm>
            <a:off x="348163" y="681872"/>
            <a:ext cx="10058400" cy="914400"/>
          </a:xfrm>
        </p:spPr>
        <p:txBody>
          <a:bodyPr/>
          <a:lstStyle/>
          <a:p>
            <a:r>
              <a:rPr lang="pl-PL" b="1" dirty="0"/>
              <a:t>Wpłaty na konto PPK</a:t>
            </a:r>
          </a:p>
        </p:txBody>
      </p:sp>
    </p:spTree>
    <p:extLst>
      <p:ext uri="{BB962C8B-B14F-4D97-AF65-F5344CB8AC3E}">
        <p14:creationId xmlns:p14="http://schemas.microsoft.com/office/powerpoint/2010/main" val="452411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72649" y="634313"/>
            <a:ext cx="10875565" cy="6120680"/>
          </a:xfrm>
        </p:spPr>
        <p:txBody>
          <a:bodyPr>
            <a:normAutofit/>
          </a:bodyPr>
          <a:lstStyle/>
          <a:p>
            <a:pPr algn="just">
              <a:buNone/>
            </a:pPr>
            <a:r>
              <a:rPr lang="pl-PL" sz="3600" dirty="0"/>
              <a:t>Do programu automatycznie są </a:t>
            </a:r>
            <a:endParaRPr lang="pl-PL" sz="3600" dirty="0" smtClean="0"/>
          </a:p>
          <a:p>
            <a:pPr algn="just">
              <a:buNone/>
            </a:pPr>
            <a:r>
              <a:rPr lang="pl-PL" sz="3600" dirty="0" smtClean="0"/>
              <a:t>zapisywani </a:t>
            </a:r>
            <a:r>
              <a:rPr lang="pl-PL" sz="3600" dirty="0"/>
              <a:t>zatrudnieni </a:t>
            </a:r>
            <a:r>
              <a:rPr lang="pl-PL" sz="3600" dirty="0" smtClean="0"/>
              <a:t>między18 </a:t>
            </a:r>
            <a:r>
              <a:rPr lang="pl-PL" sz="3600" dirty="0"/>
              <a:t>a 55 rokiem życia. </a:t>
            </a:r>
          </a:p>
          <a:p>
            <a:pPr algn="just">
              <a:buNone/>
            </a:pPr>
            <a:r>
              <a:rPr lang="pl-PL" sz="3600" dirty="0"/>
              <a:t>Zatrudnieni, którzy ukończyli 55 lat, lecz nie ukończyli 70 roku życia, mogą przystąpić do PPK dobrowolnie – składając odpowiedni formularz.</a:t>
            </a:r>
          </a:p>
          <a:p>
            <a:pPr algn="just">
              <a:buNone/>
            </a:pPr>
            <a:r>
              <a:rPr lang="pl-PL" sz="3600" i="1" dirty="0"/>
              <a:t>Przed zapisem do PPK, wiek pracownika sprawdzamy na dzień podpisania umowy o prowadzenie – czyli moment przesłania pliku rejestracyjnego do instytucji finansowej.</a:t>
            </a:r>
          </a:p>
        </p:txBody>
      </p:sp>
    </p:spTree>
    <p:extLst>
      <p:ext uri="{BB962C8B-B14F-4D97-AF65-F5344CB8AC3E}">
        <p14:creationId xmlns:p14="http://schemas.microsoft.com/office/powerpoint/2010/main" val="75114554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0" y="260648"/>
            <a:ext cx="10218656" cy="6336704"/>
          </a:xfrm>
        </p:spPr>
        <p:txBody>
          <a:bodyPr>
            <a:normAutofit/>
          </a:bodyPr>
          <a:lstStyle/>
          <a:p>
            <a:pPr marL="0" indent="0">
              <a:buNone/>
            </a:pPr>
            <a:r>
              <a:rPr lang="pl-PL" sz="3200" dirty="0"/>
              <a:t>Po ukończeniu 60. roku życia uczestnik PPK może dysponować zgromadzonymi oszczędnościami bez względu na to, czy nadal pracuje, czy też nie. Po podjęciu przez niego decyzji o rozpoczęciu wypłat pracodawca nie dokonuje wpłat do PPK dla tego pracownika. Nie otrzymuje on też dopłaty rocznej ze strony państwa. Najkorzystniejszą formą wypłaty środków (bez konieczności zapłaty podatku od zysków kapitałowych) jest wypłata: </a:t>
            </a:r>
          </a:p>
          <a:p>
            <a:pPr marL="514350" indent="-514350">
              <a:buFont typeface="+mj-lt"/>
              <a:buAutoNum type="arabicPeriod"/>
            </a:pPr>
            <a:r>
              <a:rPr lang="pl-PL" sz="3200" dirty="0"/>
              <a:t>25% zgromadzonych środków – jednorazowo, </a:t>
            </a:r>
          </a:p>
          <a:p>
            <a:pPr marL="514350" indent="-514350">
              <a:buFont typeface="+mj-lt"/>
              <a:buAutoNum type="arabicPeriod"/>
            </a:pPr>
            <a:r>
              <a:rPr lang="pl-PL" sz="3200" dirty="0"/>
              <a:t>75% środków w co najmniej 120 miesięcznych ratach (10 lat). </a:t>
            </a:r>
          </a:p>
          <a:p>
            <a:pPr marL="0" indent="0">
              <a:buNone/>
            </a:pPr>
            <a:endParaRPr lang="pl-PL" dirty="0"/>
          </a:p>
        </p:txBody>
      </p:sp>
    </p:spTree>
    <p:extLst>
      <p:ext uri="{BB962C8B-B14F-4D97-AF65-F5344CB8AC3E}">
        <p14:creationId xmlns:p14="http://schemas.microsoft.com/office/powerpoint/2010/main" val="87814023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0" y="181828"/>
            <a:ext cx="10105534" cy="5793507"/>
          </a:xfrm>
        </p:spPr>
        <p:txBody>
          <a:bodyPr>
            <a:normAutofit/>
          </a:bodyPr>
          <a:lstStyle/>
          <a:p>
            <a:pPr marL="0" indent="0" algn="just">
              <a:buNone/>
            </a:pPr>
            <a:r>
              <a:rPr lang="pl-PL" sz="4000" dirty="0"/>
              <a:t>Uczestnik może też całość zgromadzonych środków wypłacać w dowolnej liczbie rat. Jednym z wariantów jest dokonanie jednorazowej wypłaty 100% środków </a:t>
            </a:r>
            <a:endParaRPr lang="pl-PL" sz="4000" dirty="0" smtClean="0"/>
          </a:p>
          <a:p>
            <a:pPr marL="0" indent="0" algn="just">
              <a:buNone/>
            </a:pPr>
            <a:r>
              <a:rPr lang="pl-PL" sz="4000" dirty="0" smtClean="0"/>
              <a:t>(</a:t>
            </a:r>
            <a:r>
              <a:rPr lang="pl-PL" sz="4000" dirty="0"/>
              <a:t>1 rata). Wypłata środków w mniej niż 120 miesięcznych ratach wiąże się jednak z koniecznością zapłaty podatku od zysków kapitałowych. </a:t>
            </a:r>
          </a:p>
          <a:p>
            <a:pPr marL="0" indent="0">
              <a:buNone/>
            </a:pPr>
            <a:endParaRPr lang="pl-PL" dirty="0"/>
          </a:p>
        </p:txBody>
      </p:sp>
    </p:spTree>
    <p:extLst>
      <p:ext uri="{BB962C8B-B14F-4D97-AF65-F5344CB8AC3E}">
        <p14:creationId xmlns:p14="http://schemas.microsoft.com/office/powerpoint/2010/main" val="38378738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ytuł 1"/>
          <p:cNvSpPr>
            <a:spLocks noGrp="1"/>
          </p:cNvSpPr>
          <p:nvPr>
            <p:ph type="title"/>
          </p:nvPr>
        </p:nvSpPr>
        <p:spPr>
          <a:xfrm>
            <a:off x="684628" y="0"/>
            <a:ext cx="10058400" cy="914400"/>
          </a:xfrm>
        </p:spPr>
        <p:txBody>
          <a:bodyPr/>
          <a:lstStyle/>
          <a:p>
            <a:pPr algn="ctr" eaLnBrk="1"/>
            <a:r>
              <a:rPr lang="pl-PL" altLang="pl-PL" dirty="0" smtClean="0"/>
              <a:t>Historia pieniądza </a:t>
            </a:r>
          </a:p>
        </p:txBody>
      </p:sp>
      <p:sp>
        <p:nvSpPr>
          <p:cNvPr id="6147" name="Symbol zastępczy zawartości 2"/>
          <p:cNvSpPr>
            <a:spLocks noGrp="1"/>
          </p:cNvSpPr>
          <p:nvPr>
            <p:ph idx="1"/>
          </p:nvPr>
        </p:nvSpPr>
        <p:spPr>
          <a:xfrm>
            <a:off x="417438" y="1100581"/>
            <a:ext cx="10574215" cy="3657599"/>
          </a:xfrm>
        </p:spPr>
        <p:txBody>
          <a:bodyPr>
            <a:normAutofit/>
          </a:bodyPr>
          <a:lstStyle/>
          <a:p>
            <a:pPr marL="18288" indent="0" eaLnBrk="1">
              <a:buNone/>
            </a:pPr>
            <a:r>
              <a:rPr lang="pl-PL" altLang="pl-PL" sz="4000" dirty="0" smtClean="0"/>
              <a:t>1.Wymiana towaru na towar tzw. barter</a:t>
            </a:r>
          </a:p>
          <a:p>
            <a:pPr marL="18288" indent="0" eaLnBrk="1">
              <a:buNone/>
            </a:pPr>
            <a:endParaRPr lang="pl-PL" altLang="pl-PL" sz="4000" dirty="0" smtClean="0"/>
          </a:p>
        </p:txBody>
      </p:sp>
    </p:spTree>
    <p:extLst>
      <p:ext uri="{BB962C8B-B14F-4D97-AF65-F5344CB8AC3E}">
        <p14:creationId xmlns:p14="http://schemas.microsoft.com/office/powerpoint/2010/main" val="168736887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 y="685802"/>
            <a:ext cx="11755225" cy="3657599"/>
          </a:xfrm>
        </p:spPr>
        <p:txBody>
          <a:bodyPr>
            <a:noAutofit/>
          </a:bodyPr>
          <a:lstStyle/>
          <a:p>
            <a:pPr>
              <a:buNone/>
            </a:pPr>
            <a:r>
              <a:rPr lang="pl-PL" sz="3600" dirty="0"/>
              <a:t>Zaledwie </a:t>
            </a:r>
            <a:r>
              <a:rPr lang="pl-PL" sz="3600" dirty="0" smtClean="0"/>
              <a:t>24% </a:t>
            </a:r>
            <a:r>
              <a:rPr lang="pl-PL" sz="3600" dirty="0"/>
              <a:t>uprawnionych przystąpiło do PPK</a:t>
            </a:r>
          </a:p>
          <a:p>
            <a:pPr>
              <a:buNone/>
            </a:pPr>
            <a:endParaRPr lang="pl-PL" sz="3600" dirty="0"/>
          </a:p>
          <a:p>
            <a:pPr>
              <a:buNone/>
            </a:pPr>
            <a:r>
              <a:rPr lang="pl-PL" sz="3600" dirty="0"/>
              <a:t>Źródło: Polski Fundusz Rozwoju </a:t>
            </a:r>
          </a:p>
        </p:txBody>
      </p:sp>
      <p:sp>
        <p:nvSpPr>
          <p:cNvPr id="2" name="Tytuł 1"/>
          <p:cNvSpPr>
            <a:spLocks noGrp="1"/>
          </p:cNvSpPr>
          <p:nvPr>
            <p:ph type="title"/>
          </p:nvPr>
        </p:nvSpPr>
        <p:spPr/>
        <p:txBody>
          <a:bodyPr/>
          <a:lstStyle/>
          <a:p>
            <a:endParaRPr lang="pl-PL"/>
          </a:p>
        </p:txBody>
      </p:sp>
    </p:spTree>
    <p:extLst>
      <p:ext uri="{BB962C8B-B14F-4D97-AF65-F5344CB8AC3E}">
        <p14:creationId xmlns:p14="http://schemas.microsoft.com/office/powerpoint/2010/main" val="365339542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754966" y="3200400"/>
            <a:ext cx="10058400" cy="914400"/>
          </a:xfrm>
        </p:spPr>
        <p:txBody>
          <a:bodyPr/>
          <a:lstStyle/>
          <a:p>
            <a:r>
              <a:rPr lang="pl-PL" dirty="0" smtClean="0"/>
              <a:t>Dziękuję za uwagę ;)</a:t>
            </a:r>
            <a:endParaRPr lang="pl-PL" dirty="0"/>
          </a:p>
        </p:txBody>
      </p:sp>
    </p:spTree>
    <p:extLst>
      <p:ext uri="{BB962C8B-B14F-4D97-AF65-F5344CB8AC3E}">
        <p14:creationId xmlns:p14="http://schemas.microsoft.com/office/powerpoint/2010/main" val="20543938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1422400" y="2819400"/>
            <a:ext cx="2743200" cy="1219200"/>
          </a:xfrm>
          <a:prstGeom prst="rect">
            <a:avLst/>
          </a:prstGeom>
          <a:solidFill>
            <a:srgbClr val="00CC99"/>
          </a:solidFill>
          <a:ln w="9360">
            <a:solidFill>
              <a:srgbClr val="FFFF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9pPr>
          </a:lstStyle>
          <a:p>
            <a:pPr algn="ctr">
              <a:buClrTx/>
              <a:buFontTx/>
              <a:buNone/>
            </a:pPr>
            <a:r>
              <a:rPr lang="pl-PL" altLang="pl-PL"/>
              <a:t>Kupujący</a:t>
            </a:r>
          </a:p>
        </p:txBody>
      </p:sp>
      <p:sp>
        <p:nvSpPr>
          <p:cNvPr id="6146" name="Rectangle 2"/>
          <p:cNvSpPr>
            <a:spLocks noChangeArrowheads="1"/>
          </p:cNvSpPr>
          <p:nvPr/>
        </p:nvSpPr>
        <p:spPr bwMode="auto">
          <a:xfrm>
            <a:off x="7721600" y="2819400"/>
            <a:ext cx="2743200" cy="1219200"/>
          </a:xfrm>
          <a:prstGeom prst="rect">
            <a:avLst/>
          </a:prstGeom>
          <a:solidFill>
            <a:srgbClr val="00CC99"/>
          </a:solidFill>
          <a:ln w="9360">
            <a:solidFill>
              <a:srgbClr val="FFFF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9pPr>
          </a:lstStyle>
          <a:p>
            <a:pPr algn="ctr">
              <a:buClrTx/>
              <a:buFontTx/>
              <a:buNone/>
            </a:pPr>
            <a:endParaRPr lang="pl-PL" altLang="pl-PL" dirty="0"/>
          </a:p>
        </p:txBody>
      </p:sp>
      <p:sp>
        <p:nvSpPr>
          <p:cNvPr id="6147" name="Line 3"/>
          <p:cNvSpPr>
            <a:spLocks noChangeShapeType="1"/>
          </p:cNvSpPr>
          <p:nvPr/>
        </p:nvSpPr>
        <p:spPr bwMode="auto">
          <a:xfrm flipH="1">
            <a:off x="4159251" y="3124200"/>
            <a:ext cx="3467100" cy="1588"/>
          </a:xfrm>
          <a:prstGeom prst="line">
            <a:avLst/>
          </a:prstGeom>
          <a:noFill/>
          <a:ln w="9360">
            <a:solidFill>
              <a:srgbClr val="FFFF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l-PL"/>
          </a:p>
        </p:txBody>
      </p:sp>
      <p:sp>
        <p:nvSpPr>
          <p:cNvPr id="6148" name="Text Box 4"/>
          <p:cNvSpPr txBox="1">
            <a:spLocks noChangeArrowheads="1"/>
          </p:cNvSpPr>
          <p:nvPr/>
        </p:nvSpPr>
        <p:spPr bwMode="auto">
          <a:xfrm>
            <a:off x="5314951" y="2590801"/>
            <a:ext cx="116504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9pPr>
          </a:lstStyle>
          <a:p>
            <a:pPr>
              <a:buClrTx/>
              <a:buFontTx/>
              <a:buNone/>
            </a:pPr>
            <a:r>
              <a:rPr lang="pl-PL" altLang="pl-PL"/>
              <a:t>towar A</a:t>
            </a:r>
          </a:p>
        </p:txBody>
      </p:sp>
      <p:sp>
        <p:nvSpPr>
          <p:cNvPr id="6149" name="Line 5"/>
          <p:cNvSpPr>
            <a:spLocks noChangeShapeType="1"/>
          </p:cNvSpPr>
          <p:nvPr/>
        </p:nvSpPr>
        <p:spPr bwMode="auto">
          <a:xfrm>
            <a:off x="4165600" y="3657600"/>
            <a:ext cx="3606800" cy="1588"/>
          </a:xfrm>
          <a:prstGeom prst="line">
            <a:avLst/>
          </a:prstGeom>
          <a:noFill/>
          <a:ln w="9360">
            <a:solidFill>
              <a:srgbClr val="FFFF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l-PL"/>
          </a:p>
        </p:txBody>
      </p:sp>
      <p:sp>
        <p:nvSpPr>
          <p:cNvPr id="6150" name="Text Box 6"/>
          <p:cNvSpPr txBox="1">
            <a:spLocks noChangeArrowheads="1"/>
          </p:cNvSpPr>
          <p:nvPr/>
        </p:nvSpPr>
        <p:spPr bwMode="auto">
          <a:xfrm>
            <a:off x="5325534" y="3200400"/>
            <a:ext cx="1164399"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9pPr>
          </a:lstStyle>
          <a:p>
            <a:pPr>
              <a:buClrTx/>
              <a:buFontTx/>
              <a:buNone/>
            </a:pPr>
            <a:r>
              <a:rPr lang="pl-PL" altLang="pl-PL"/>
              <a:t>towar B</a:t>
            </a:r>
          </a:p>
        </p:txBody>
      </p:sp>
      <p:sp>
        <p:nvSpPr>
          <p:cNvPr id="6151" name="Text Box 7"/>
          <p:cNvSpPr txBox="1">
            <a:spLocks noChangeArrowheads="1"/>
          </p:cNvSpPr>
          <p:nvPr/>
        </p:nvSpPr>
        <p:spPr bwMode="auto">
          <a:xfrm>
            <a:off x="1524000" y="3017838"/>
            <a:ext cx="2438400" cy="825500"/>
          </a:xfrm>
          <a:prstGeom prst="rect">
            <a:avLst/>
          </a:pr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9pPr>
          </a:lstStyle>
          <a:p>
            <a:pPr>
              <a:buClrTx/>
              <a:buFontTx/>
              <a:buNone/>
            </a:pPr>
            <a:r>
              <a:rPr lang="pl-PL" altLang="pl-PL"/>
              <a:t>Kupujący/</a:t>
            </a:r>
          </a:p>
          <a:p>
            <a:pPr>
              <a:buClrTx/>
              <a:buFontTx/>
              <a:buNone/>
            </a:pPr>
            <a:r>
              <a:rPr lang="pl-PL" altLang="pl-PL"/>
              <a:t>sprzedający</a:t>
            </a:r>
          </a:p>
        </p:txBody>
      </p:sp>
      <p:sp>
        <p:nvSpPr>
          <p:cNvPr id="6152" name="Text Box 8"/>
          <p:cNvSpPr txBox="1">
            <a:spLocks noChangeArrowheads="1"/>
          </p:cNvSpPr>
          <p:nvPr/>
        </p:nvSpPr>
        <p:spPr bwMode="auto">
          <a:xfrm>
            <a:off x="7922684" y="3017838"/>
            <a:ext cx="1768731" cy="833178"/>
          </a:xfrm>
          <a:prstGeom prst="rect">
            <a:avLst/>
          </a:pr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9pPr>
          </a:lstStyle>
          <a:p>
            <a:pPr>
              <a:buClrTx/>
              <a:buFontTx/>
              <a:buNone/>
            </a:pPr>
            <a:r>
              <a:rPr lang="pl-PL" altLang="pl-PL"/>
              <a:t>Sprzedający/</a:t>
            </a:r>
          </a:p>
          <a:p>
            <a:pPr>
              <a:buClrTx/>
              <a:buFontTx/>
              <a:buNone/>
            </a:pPr>
            <a:r>
              <a:rPr lang="pl-PL" altLang="pl-PL"/>
              <a:t>kupujący</a:t>
            </a:r>
          </a:p>
        </p:txBody>
      </p:sp>
      <p:sp>
        <p:nvSpPr>
          <p:cNvPr id="6153" name="Text Box 9"/>
          <p:cNvSpPr txBox="1">
            <a:spLocks noChangeArrowheads="1"/>
          </p:cNvSpPr>
          <p:nvPr/>
        </p:nvSpPr>
        <p:spPr bwMode="auto">
          <a:xfrm>
            <a:off x="3683000" y="4648201"/>
            <a:ext cx="3650656"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9pPr>
          </a:lstStyle>
          <a:p>
            <a:pPr>
              <a:buClrTx/>
              <a:buFontTx/>
              <a:buNone/>
            </a:pPr>
            <a:r>
              <a:rPr lang="pl-PL" altLang="pl-PL"/>
              <a:t>Podwójna zgodność potrzeb</a:t>
            </a:r>
          </a:p>
        </p:txBody>
      </p:sp>
      <p:sp>
        <p:nvSpPr>
          <p:cNvPr id="6154" name="Text Box 10"/>
          <p:cNvSpPr txBox="1">
            <a:spLocks noChangeArrowheads="1"/>
          </p:cNvSpPr>
          <p:nvPr/>
        </p:nvSpPr>
        <p:spPr bwMode="auto">
          <a:xfrm>
            <a:off x="3501307" y="704850"/>
            <a:ext cx="5591893" cy="5869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9pPr>
          </a:lstStyle>
          <a:p>
            <a:pPr>
              <a:buClrTx/>
              <a:buFontTx/>
              <a:buNone/>
            </a:pPr>
            <a:r>
              <a:rPr lang="pl-PL" altLang="pl-PL" sz="3200" dirty="0"/>
              <a:t>Trudności (kłopotliwość) barteru</a:t>
            </a:r>
          </a:p>
        </p:txBody>
      </p:sp>
    </p:spTree>
    <p:extLst>
      <p:ext uri="{BB962C8B-B14F-4D97-AF65-F5344CB8AC3E}">
        <p14:creationId xmlns:p14="http://schemas.microsoft.com/office/powerpoint/2010/main" val="2675601990"/>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fill="hold" nodeType="clickEffect">
                                  <p:stCondLst>
                                    <p:cond delay="0"/>
                                  </p:stCondLst>
                                  <p:childTnLst>
                                    <p:set>
                                      <p:cBhvr additive="repl">
                                        <p:cTn id="6" dur="1" fill="hold">
                                          <p:stCondLst>
                                            <p:cond delay="0"/>
                                          </p:stCondLst>
                                        </p:cTn>
                                        <p:tgtEl>
                                          <p:spTgt spid="6145"/>
                                        </p:tgtEl>
                                        <p:attrNameLst>
                                          <p:attrName>style.visibility</p:attrName>
                                        </p:attrNameLst>
                                      </p:cBhvr>
                                      <p:to>
                                        <p:strVal val="visible"/>
                                      </p:to>
                                    </p:set>
                                    <p:animEffect transition="in" filter="dissolve">
                                      <p:cBhvr additive="repl">
                                        <p:cTn id="7" dur="500"/>
                                        <p:tgtEl>
                                          <p:spTgt spid="61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fill="hold" nodeType="clickEffect">
                                  <p:stCondLst>
                                    <p:cond delay="0"/>
                                  </p:stCondLst>
                                  <p:childTnLst>
                                    <p:set>
                                      <p:cBhvr additive="repl">
                                        <p:cTn id="11" dur="1" fill="hold">
                                          <p:stCondLst>
                                            <p:cond delay="0"/>
                                          </p:stCondLst>
                                        </p:cTn>
                                        <p:tgtEl>
                                          <p:spTgt spid="6146"/>
                                        </p:tgtEl>
                                        <p:attrNameLst>
                                          <p:attrName>style.visibility</p:attrName>
                                        </p:attrNameLst>
                                      </p:cBhvr>
                                      <p:to>
                                        <p:strVal val="visible"/>
                                      </p:to>
                                    </p:set>
                                    <p:animEffect transition="in" filter="dissolve">
                                      <p:cBhvr additive="repl">
                                        <p:cTn id="12" dur="500"/>
                                        <p:tgtEl>
                                          <p:spTgt spid="614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fill="hold" grpId="0" nodeType="clickEffect">
                                  <p:stCondLst>
                                    <p:cond delay="0"/>
                                  </p:stCondLst>
                                  <p:childTnLst>
                                    <p:set>
                                      <p:cBhvr additive="repl">
                                        <p:cTn id="16" dur="1" fill="hold">
                                          <p:stCondLst>
                                            <p:cond delay="0"/>
                                          </p:stCondLst>
                                        </p:cTn>
                                        <p:tgtEl>
                                          <p:spTgt spid="6147"/>
                                        </p:tgtEl>
                                        <p:attrNameLst>
                                          <p:attrName>style.visibility</p:attrName>
                                        </p:attrNameLst>
                                      </p:cBhvr>
                                      <p:to>
                                        <p:strVal val="visible"/>
                                      </p:to>
                                    </p:set>
                                    <p:animEffect transition="in" filter="dissolve">
                                      <p:cBhvr additive="repl">
                                        <p:cTn id="17" dur="500"/>
                                        <p:tgtEl>
                                          <p:spTgt spid="614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fill="hold" nodeType="clickEffect">
                                  <p:stCondLst>
                                    <p:cond delay="0"/>
                                  </p:stCondLst>
                                  <p:childTnLst>
                                    <p:set>
                                      <p:cBhvr additive="repl">
                                        <p:cTn id="21" dur="1" fill="hold">
                                          <p:stCondLst>
                                            <p:cond delay="0"/>
                                          </p:stCondLst>
                                        </p:cTn>
                                        <p:tgtEl>
                                          <p:spTgt spid="6148"/>
                                        </p:tgtEl>
                                        <p:attrNameLst>
                                          <p:attrName>style.visibility</p:attrName>
                                        </p:attrNameLst>
                                      </p:cBhvr>
                                      <p:to>
                                        <p:strVal val="visible"/>
                                      </p:to>
                                    </p:set>
                                    <p:animEffect transition="in" filter="dissolve">
                                      <p:cBhvr additive="repl">
                                        <p:cTn id="22" dur="500"/>
                                        <p:tgtEl>
                                          <p:spTgt spid="614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fill="hold" grpId="0" nodeType="clickEffect">
                                  <p:stCondLst>
                                    <p:cond delay="0"/>
                                  </p:stCondLst>
                                  <p:childTnLst>
                                    <p:set>
                                      <p:cBhvr additive="repl">
                                        <p:cTn id="26" dur="1" fill="hold">
                                          <p:stCondLst>
                                            <p:cond delay="0"/>
                                          </p:stCondLst>
                                        </p:cTn>
                                        <p:tgtEl>
                                          <p:spTgt spid="6149"/>
                                        </p:tgtEl>
                                        <p:attrNameLst>
                                          <p:attrName>style.visibility</p:attrName>
                                        </p:attrNameLst>
                                      </p:cBhvr>
                                      <p:to>
                                        <p:strVal val="visible"/>
                                      </p:to>
                                    </p:set>
                                    <p:animEffect transition="in" filter="dissolve">
                                      <p:cBhvr additive="repl">
                                        <p:cTn id="27" dur="500"/>
                                        <p:tgtEl>
                                          <p:spTgt spid="614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fill="hold" nodeType="clickEffect">
                                  <p:stCondLst>
                                    <p:cond delay="0"/>
                                  </p:stCondLst>
                                  <p:childTnLst>
                                    <p:set>
                                      <p:cBhvr additive="repl">
                                        <p:cTn id="31" dur="1" fill="hold">
                                          <p:stCondLst>
                                            <p:cond delay="0"/>
                                          </p:stCondLst>
                                        </p:cTn>
                                        <p:tgtEl>
                                          <p:spTgt spid="6150"/>
                                        </p:tgtEl>
                                        <p:attrNameLst>
                                          <p:attrName>style.visibility</p:attrName>
                                        </p:attrNameLst>
                                      </p:cBhvr>
                                      <p:to>
                                        <p:strVal val="visible"/>
                                      </p:to>
                                    </p:set>
                                    <p:animEffect transition="in" filter="dissolve">
                                      <p:cBhvr additive="repl">
                                        <p:cTn id="32" dur="500"/>
                                        <p:tgtEl>
                                          <p:spTgt spid="615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fill="hold" nodeType="clickEffect">
                                  <p:stCondLst>
                                    <p:cond delay="0"/>
                                  </p:stCondLst>
                                  <p:childTnLst>
                                    <p:set>
                                      <p:cBhvr additive="repl">
                                        <p:cTn id="36" dur="1" fill="hold">
                                          <p:stCondLst>
                                            <p:cond delay="0"/>
                                          </p:stCondLst>
                                        </p:cTn>
                                        <p:tgtEl>
                                          <p:spTgt spid="6151"/>
                                        </p:tgtEl>
                                        <p:attrNameLst>
                                          <p:attrName>style.visibility</p:attrName>
                                        </p:attrNameLst>
                                      </p:cBhvr>
                                      <p:to>
                                        <p:strVal val="visible"/>
                                      </p:to>
                                    </p:set>
                                    <p:animEffect transition="in" filter="dissolve">
                                      <p:cBhvr additive="repl">
                                        <p:cTn id="37" dur="500"/>
                                        <p:tgtEl>
                                          <p:spTgt spid="615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fill="hold" nodeType="clickEffect">
                                  <p:stCondLst>
                                    <p:cond delay="0"/>
                                  </p:stCondLst>
                                  <p:childTnLst>
                                    <p:set>
                                      <p:cBhvr additive="repl">
                                        <p:cTn id="41" dur="1" fill="hold">
                                          <p:stCondLst>
                                            <p:cond delay="0"/>
                                          </p:stCondLst>
                                        </p:cTn>
                                        <p:tgtEl>
                                          <p:spTgt spid="6152"/>
                                        </p:tgtEl>
                                        <p:attrNameLst>
                                          <p:attrName>style.visibility</p:attrName>
                                        </p:attrNameLst>
                                      </p:cBhvr>
                                      <p:to>
                                        <p:strVal val="visible"/>
                                      </p:to>
                                    </p:set>
                                    <p:animEffect transition="in" filter="dissolve">
                                      <p:cBhvr additive="repl">
                                        <p:cTn id="42" dur="500"/>
                                        <p:tgtEl>
                                          <p:spTgt spid="615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fill="hold" nodeType="clickEffect">
                                  <p:stCondLst>
                                    <p:cond delay="0"/>
                                  </p:stCondLst>
                                  <p:childTnLst>
                                    <p:set>
                                      <p:cBhvr additive="repl">
                                        <p:cTn id="46" dur="1" fill="hold">
                                          <p:stCondLst>
                                            <p:cond delay="0"/>
                                          </p:stCondLst>
                                        </p:cTn>
                                        <p:tgtEl>
                                          <p:spTgt spid="6153"/>
                                        </p:tgtEl>
                                        <p:attrNameLst>
                                          <p:attrName>style.visibility</p:attrName>
                                        </p:attrNameLst>
                                      </p:cBhvr>
                                      <p:to>
                                        <p:strVal val="visible"/>
                                      </p:to>
                                    </p:set>
                                    <p:animEffect transition="in" filter="dissolve">
                                      <p:cBhvr additive="repl">
                                        <p:cTn id="47" dur="500"/>
                                        <p:tgtEl>
                                          <p:spTgt spid="6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p:bldP spid="614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ytuł 1"/>
          <p:cNvSpPr>
            <a:spLocks noGrp="1"/>
          </p:cNvSpPr>
          <p:nvPr>
            <p:ph type="title"/>
          </p:nvPr>
        </p:nvSpPr>
        <p:spPr>
          <a:xfrm>
            <a:off x="684628" y="0"/>
            <a:ext cx="10058400" cy="914400"/>
          </a:xfrm>
        </p:spPr>
        <p:txBody>
          <a:bodyPr/>
          <a:lstStyle/>
          <a:p>
            <a:pPr algn="ctr" eaLnBrk="1"/>
            <a:r>
              <a:rPr lang="pl-PL" altLang="pl-PL" dirty="0" smtClean="0"/>
              <a:t>Historia pieniądza </a:t>
            </a:r>
          </a:p>
        </p:txBody>
      </p:sp>
      <p:sp>
        <p:nvSpPr>
          <p:cNvPr id="6147" name="Symbol zastępczy zawartości 2"/>
          <p:cNvSpPr>
            <a:spLocks noGrp="1"/>
          </p:cNvSpPr>
          <p:nvPr>
            <p:ph idx="1"/>
          </p:nvPr>
        </p:nvSpPr>
        <p:spPr>
          <a:xfrm>
            <a:off x="398585" y="685802"/>
            <a:ext cx="10574215" cy="3657599"/>
          </a:xfrm>
        </p:spPr>
        <p:txBody>
          <a:bodyPr>
            <a:normAutofit/>
          </a:bodyPr>
          <a:lstStyle/>
          <a:p>
            <a:pPr marL="18288" indent="0" eaLnBrk="1">
              <a:buNone/>
            </a:pPr>
            <a:r>
              <a:rPr lang="pl-PL" altLang="pl-PL" sz="3600" dirty="0" smtClean="0"/>
              <a:t>2. Pieniądz towarowy tzw. płacidło</a:t>
            </a:r>
          </a:p>
          <a:p>
            <a:pPr marL="18288" indent="0" eaLnBrk="1">
              <a:buNone/>
            </a:pPr>
            <a:endParaRPr lang="pl-PL" altLang="pl-PL" sz="3600" dirty="0" smtClean="0"/>
          </a:p>
        </p:txBody>
      </p:sp>
    </p:spTree>
    <p:extLst>
      <p:ext uri="{BB962C8B-B14F-4D97-AF65-F5344CB8AC3E}">
        <p14:creationId xmlns:p14="http://schemas.microsoft.com/office/powerpoint/2010/main" val="38323654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ChangeArrowheads="1"/>
          </p:cNvSpPr>
          <p:nvPr/>
        </p:nvSpPr>
        <p:spPr bwMode="auto">
          <a:xfrm>
            <a:off x="2133600" y="1524000"/>
            <a:ext cx="1828800" cy="533400"/>
          </a:xfrm>
          <a:prstGeom prst="rect">
            <a:avLst/>
          </a:prstGeom>
          <a:solidFill>
            <a:srgbClr val="00CC99"/>
          </a:solidFill>
          <a:ln w="9360">
            <a:solidFill>
              <a:srgbClr val="FFFF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9pPr>
          </a:lstStyle>
          <a:p>
            <a:pPr algn="ctr">
              <a:buClrTx/>
              <a:buFontTx/>
              <a:buNone/>
            </a:pPr>
            <a:r>
              <a:rPr lang="pl-PL" altLang="pl-PL"/>
              <a:t>Towar A</a:t>
            </a:r>
          </a:p>
        </p:txBody>
      </p:sp>
      <p:sp>
        <p:nvSpPr>
          <p:cNvPr id="7170" name="Rectangle 2"/>
          <p:cNvSpPr>
            <a:spLocks noChangeArrowheads="1"/>
          </p:cNvSpPr>
          <p:nvPr/>
        </p:nvSpPr>
        <p:spPr bwMode="auto">
          <a:xfrm>
            <a:off x="2133600" y="2362200"/>
            <a:ext cx="1828800" cy="533400"/>
          </a:xfrm>
          <a:prstGeom prst="rect">
            <a:avLst/>
          </a:prstGeom>
          <a:solidFill>
            <a:srgbClr val="00CC99"/>
          </a:solidFill>
          <a:ln w="9360">
            <a:solidFill>
              <a:srgbClr val="FFFF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9pPr>
          </a:lstStyle>
          <a:p>
            <a:pPr algn="ctr">
              <a:buClrTx/>
              <a:buFontTx/>
              <a:buNone/>
            </a:pPr>
            <a:r>
              <a:rPr lang="pl-PL" altLang="pl-PL"/>
              <a:t>Towar B</a:t>
            </a:r>
          </a:p>
        </p:txBody>
      </p:sp>
      <p:sp>
        <p:nvSpPr>
          <p:cNvPr id="7171" name="Rectangle 3"/>
          <p:cNvSpPr>
            <a:spLocks noChangeArrowheads="1"/>
          </p:cNvSpPr>
          <p:nvPr/>
        </p:nvSpPr>
        <p:spPr bwMode="auto">
          <a:xfrm>
            <a:off x="2133600" y="3162300"/>
            <a:ext cx="1828800" cy="533400"/>
          </a:xfrm>
          <a:prstGeom prst="rect">
            <a:avLst/>
          </a:prstGeom>
          <a:solidFill>
            <a:srgbClr val="00CC99"/>
          </a:solidFill>
          <a:ln w="9360">
            <a:solidFill>
              <a:srgbClr val="FFFF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9pPr>
          </a:lstStyle>
          <a:p>
            <a:pPr algn="ctr">
              <a:buClrTx/>
              <a:buFontTx/>
              <a:buNone/>
            </a:pPr>
            <a:r>
              <a:rPr lang="pl-PL" altLang="pl-PL"/>
              <a:t>Towar C</a:t>
            </a:r>
          </a:p>
        </p:txBody>
      </p:sp>
      <p:sp>
        <p:nvSpPr>
          <p:cNvPr id="7172" name="Rectangle 4"/>
          <p:cNvSpPr>
            <a:spLocks noChangeArrowheads="1"/>
          </p:cNvSpPr>
          <p:nvPr/>
        </p:nvSpPr>
        <p:spPr bwMode="auto">
          <a:xfrm>
            <a:off x="2133600" y="4419600"/>
            <a:ext cx="1828800" cy="533400"/>
          </a:xfrm>
          <a:prstGeom prst="rect">
            <a:avLst/>
          </a:prstGeom>
          <a:solidFill>
            <a:srgbClr val="00CC99"/>
          </a:solidFill>
          <a:ln w="9360">
            <a:solidFill>
              <a:srgbClr val="FFFF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9pPr>
          </a:lstStyle>
          <a:p>
            <a:pPr algn="ctr">
              <a:buClrTx/>
              <a:buFontTx/>
              <a:buNone/>
            </a:pPr>
            <a:r>
              <a:rPr lang="pl-PL" altLang="pl-PL"/>
              <a:t>Towar Y</a:t>
            </a:r>
          </a:p>
        </p:txBody>
      </p:sp>
      <p:sp>
        <p:nvSpPr>
          <p:cNvPr id="7173" name="Rectangle 5"/>
          <p:cNvSpPr>
            <a:spLocks noChangeArrowheads="1"/>
          </p:cNvSpPr>
          <p:nvPr/>
        </p:nvSpPr>
        <p:spPr bwMode="auto">
          <a:xfrm>
            <a:off x="2133600" y="5257800"/>
            <a:ext cx="1828800" cy="533400"/>
          </a:xfrm>
          <a:prstGeom prst="rect">
            <a:avLst/>
          </a:prstGeom>
          <a:solidFill>
            <a:srgbClr val="00CC99"/>
          </a:solidFill>
          <a:ln w="9360">
            <a:solidFill>
              <a:srgbClr val="FFFF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9pPr>
          </a:lstStyle>
          <a:p>
            <a:pPr algn="ctr">
              <a:buClrTx/>
              <a:buFontTx/>
              <a:buNone/>
            </a:pPr>
            <a:r>
              <a:rPr lang="pl-PL" altLang="pl-PL"/>
              <a:t>Towar Z</a:t>
            </a:r>
          </a:p>
        </p:txBody>
      </p:sp>
      <p:sp>
        <p:nvSpPr>
          <p:cNvPr id="7174" name="Rectangle 6"/>
          <p:cNvSpPr>
            <a:spLocks noChangeArrowheads="1"/>
          </p:cNvSpPr>
          <p:nvPr/>
        </p:nvSpPr>
        <p:spPr bwMode="auto">
          <a:xfrm>
            <a:off x="7924800" y="2438400"/>
            <a:ext cx="1828800" cy="533400"/>
          </a:xfrm>
          <a:prstGeom prst="rect">
            <a:avLst/>
          </a:prstGeom>
          <a:solidFill>
            <a:srgbClr val="00CC99"/>
          </a:solidFill>
          <a:ln w="9360">
            <a:solidFill>
              <a:srgbClr val="FFFF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9pPr>
          </a:lstStyle>
          <a:p>
            <a:pPr algn="ctr">
              <a:buClrTx/>
              <a:buFontTx/>
              <a:buNone/>
            </a:pPr>
            <a:r>
              <a:rPr lang="pl-PL" altLang="pl-PL"/>
              <a:t>Towar B</a:t>
            </a:r>
          </a:p>
        </p:txBody>
      </p:sp>
      <p:sp>
        <p:nvSpPr>
          <p:cNvPr id="7175" name="Rectangle 7"/>
          <p:cNvSpPr>
            <a:spLocks noChangeArrowheads="1"/>
          </p:cNvSpPr>
          <p:nvPr/>
        </p:nvSpPr>
        <p:spPr bwMode="auto">
          <a:xfrm>
            <a:off x="7924800" y="1600200"/>
            <a:ext cx="1828800" cy="533400"/>
          </a:xfrm>
          <a:prstGeom prst="rect">
            <a:avLst/>
          </a:prstGeom>
          <a:solidFill>
            <a:srgbClr val="00CC99"/>
          </a:solidFill>
          <a:ln w="9360">
            <a:solidFill>
              <a:srgbClr val="FFFF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9pPr>
          </a:lstStyle>
          <a:p>
            <a:pPr algn="ctr">
              <a:buClrTx/>
              <a:buFontTx/>
              <a:buNone/>
            </a:pPr>
            <a:r>
              <a:rPr lang="pl-PL" altLang="pl-PL"/>
              <a:t>Towar A</a:t>
            </a:r>
          </a:p>
        </p:txBody>
      </p:sp>
      <p:sp>
        <p:nvSpPr>
          <p:cNvPr id="7176" name="Rectangle 8"/>
          <p:cNvSpPr>
            <a:spLocks noChangeArrowheads="1"/>
          </p:cNvSpPr>
          <p:nvPr/>
        </p:nvSpPr>
        <p:spPr bwMode="auto">
          <a:xfrm>
            <a:off x="7924800" y="3162300"/>
            <a:ext cx="1828800" cy="533400"/>
          </a:xfrm>
          <a:prstGeom prst="rect">
            <a:avLst/>
          </a:prstGeom>
          <a:solidFill>
            <a:srgbClr val="00CC99"/>
          </a:solidFill>
          <a:ln w="9360">
            <a:solidFill>
              <a:srgbClr val="FFFF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9pPr>
          </a:lstStyle>
          <a:p>
            <a:pPr algn="ctr">
              <a:buClrTx/>
              <a:buFontTx/>
              <a:buNone/>
            </a:pPr>
            <a:r>
              <a:rPr lang="pl-PL" altLang="pl-PL"/>
              <a:t>Towar C</a:t>
            </a:r>
          </a:p>
        </p:txBody>
      </p:sp>
      <p:sp>
        <p:nvSpPr>
          <p:cNvPr id="7177" name="Rectangle 9"/>
          <p:cNvSpPr>
            <a:spLocks noChangeArrowheads="1"/>
          </p:cNvSpPr>
          <p:nvPr/>
        </p:nvSpPr>
        <p:spPr bwMode="auto">
          <a:xfrm>
            <a:off x="7924800" y="4343400"/>
            <a:ext cx="1828800" cy="533400"/>
          </a:xfrm>
          <a:prstGeom prst="rect">
            <a:avLst/>
          </a:prstGeom>
          <a:solidFill>
            <a:srgbClr val="00CC99"/>
          </a:solidFill>
          <a:ln w="9360">
            <a:solidFill>
              <a:srgbClr val="FFFF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9pPr>
          </a:lstStyle>
          <a:p>
            <a:pPr algn="ctr">
              <a:buClrTx/>
              <a:buFontTx/>
              <a:buNone/>
            </a:pPr>
            <a:r>
              <a:rPr lang="pl-PL" altLang="pl-PL"/>
              <a:t>Towar Y</a:t>
            </a:r>
          </a:p>
        </p:txBody>
      </p:sp>
      <p:sp>
        <p:nvSpPr>
          <p:cNvPr id="7178" name="Rectangle 10"/>
          <p:cNvSpPr>
            <a:spLocks noChangeArrowheads="1"/>
          </p:cNvSpPr>
          <p:nvPr/>
        </p:nvSpPr>
        <p:spPr bwMode="auto">
          <a:xfrm>
            <a:off x="7924800" y="5257800"/>
            <a:ext cx="1828800" cy="533400"/>
          </a:xfrm>
          <a:prstGeom prst="rect">
            <a:avLst/>
          </a:prstGeom>
          <a:solidFill>
            <a:srgbClr val="00CC99"/>
          </a:solidFill>
          <a:ln w="9360">
            <a:solidFill>
              <a:srgbClr val="FFFF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9pPr>
          </a:lstStyle>
          <a:p>
            <a:pPr algn="ctr">
              <a:buClrTx/>
              <a:buFontTx/>
              <a:buNone/>
            </a:pPr>
            <a:r>
              <a:rPr lang="pl-PL" altLang="pl-PL"/>
              <a:t>Towar Z</a:t>
            </a:r>
          </a:p>
        </p:txBody>
      </p:sp>
      <p:sp>
        <p:nvSpPr>
          <p:cNvPr id="7179" name="Rectangle 11"/>
          <p:cNvSpPr>
            <a:spLocks noChangeArrowheads="1"/>
          </p:cNvSpPr>
          <p:nvPr/>
        </p:nvSpPr>
        <p:spPr bwMode="auto">
          <a:xfrm>
            <a:off x="5181600" y="3429000"/>
            <a:ext cx="1828800" cy="533400"/>
          </a:xfrm>
          <a:prstGeom prst="rect">
            <a:avLst/>
          </a:prstGeom>
          <a:solidFill>
            <a:srgbClr val="000000"/>
          </a:solidFill>
          <a:ln w="9360">
            <a:solidFill>
              <a:srgbClr val="FFFF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9pPr>
          </a:lstStyle>
          <a:p>
            <a:pPr algn="ctr">
              <a:buClrTx/>
              <a:buFontTx/>
              <a:buNone/>
            </a:pPr>
            <a:r>
              <a:rPr lang="pl-PL" altLang="pl-PL" b="1"/>
              <a:t>Towar X</a:t>
            </a:r>
          </a:p>
        </p:txBody>
      </p:sp>
      <p:sp>
        <p:nvSpPr>
          <p:cNvPr id="7180" name="Line 12"/>
          <p:cNvSpPr>
            <a:spLocks noChangeShapeType="1"/>
          </p:cNvSpPr>
          <p:nvPr/>
        </p:nvSpPr>
        <p:spPr bwMode="auto">
          <a:xfrm>
            <a:off x="3962400" y="1828800"/>
            <a:ext cx="1219200" cy="1752600"/>
          </a:xfrm>
          <a:prstGeom prst="line">
            <a:avLst/>
          </a:prstGeom>
          <a:noFill/>
          <a:ln w="936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l-PL"/>
          </a:p>
        </p:txBody>
      </p:sp>
      <p:sp>
        <p:nvSpPr>
          <p:cNvPr id="7181" name="Line 13"/>
          <p:cNvSpPr>
            <a:spLocks noChangeShapeType="1"/>
          </p:cNvSpPr>
          <p:nvPr/>
        </p:nvSpPr>
        <p:spPr bwMode="auto">
          <a:xfrm flipH="1">
            <a:off x="7004051" y="1905000"/>
            <a:ext cx="927100" cy="1676400"/>
          </a:xfrm>
          <a:prstGeom prst="line">
            <a:avLst/>
          </a:prstGeom>
          <a:noFill/>
          <a:ln w="936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l-PL"/>
          </a:p>
        </p:txBody>
      </p:sp>
      <p:sp>
        <p:nvSpPr>
          <p:cNvPr id="7182" name="Line 14"/>
          <p:cNvSpPr>
            <a:spLocks noChangeShapeType="1"/>
          </p:cNvSpPr>
          <p:nvPr/>
        </p:nvSpPr>
        <p:spPr bwMode="auto">
          <a:xfrm flipH="1">
            <a:off x="7004051" y="2743200"/>
            <a:ext cx="927100" cy="914400"/>
          </a:xfrm>
          <a:prstGeom prst="line">
            <a:avLst/>
          </a:prstGeom>
          <a:noFill/>
          <a:ln w="936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l-PL"/>
          </a:p>
        </p:txBody>
      </p:sp>
      <p:sp>
        <p:nvSpPr>
          <p:cNvPr id="7183" name="Line 15"/>
          <p:cNvSpPr>
            <a:spLocks noChangeShapeType="1"/>
          </p:cNvSpPr>
          <p:nvPr/>
        </p:nvSpPr>
        <p:spPr bwMode="auto">
          <a:xfrm flipH="1">
            <a:off x="6902451" y="3429000"/>
            <a:ext cx="1028700" cy="304800"/>
          </a:xfrm>
          <a:prstGeom prst="line">
            <a:avLst/>
          </a:prstGeom>
          <a:noFill/>
          <a:ln w="936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l-PL"/>
          </a:p>
        </p:txBody>
      </p:sp>
      <p:sp>
        <p:nvSpPr>
          <p:cNvPr id="7184" name="Line 16"/>
          <p:cNvSpPr>
            <a:spLocks noChangeShapeType="1"/>
          </p:cNvSpPr>
          <p:nvPr/>
        </p:nvSpPr>
        <p:spPr bwMode="auto">
          <a:xfrm flipH="1" flipV="1">
            <a:off x="7004051" y="3729038"/>
            <a:ext cx="927100" cy="847725"/>
          </a:xfrm>
          <a:prstGeom prst="line">
            <a:avLst/>
          </a:prstGeom>
          <a:noFill/>
          <a:ln w="936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l-PL"/>
          </a:p>
        </p:txBody>
      </p:sp>
      <p:sp>
        <p:nvSpPr>
          <p:cNvPr id="7185" name="Line 17"/>
          <p:cNvSpPr>
            <a:spLocks noChangeShapeType="1"/>
          </p:cNvSpPr>
          <p:nvPr/>
        </p:nvSpPr>
        <p:spPr bwMode="auto">
          <a:xfrm flipH="1" flipV="1">
            <a:off x="7004051" y="3729039"/>
            <a:ext cx="927100" cy="1838325"/>
          </a:xfrm>
          <a:prstGeom prst="line">
            <a:avLst/>
          </a:prstGeom>
          <a:noFill/>
          <a:ln w="936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l-PL"/>
          </a:p>
        </p:txBody>
      </p:sp>
      <p:sp>
        <p:nvSpPr>
          <p:cNvPr id="7186" name="Line 18"/>
          <p:cNvSpPr>
            <a:spLocks noChangeShapeType="1"/>
          </p:cNvSpPr>
          <p:nvPr/>
        </p:nvSpPr>
        <p:spPr bwMode="auto">
          <a:xfrm>
            <a:off x="3962400" y="2667000"/>
            <a:ext cx="1219200" cy="990600"/>
          </a:xfrm>
          <a:prstGeom prst="line">
            <a:avLst/>
          </a:prstGeom>
          <a:noFill/>
          <a:ln w="936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l-PL"/>
          </a:p>
        </p:txBody>
      </p:sp>
      <p:sp>
        <p:nvSpPr>
          <p:cNvPr id="7187" name="Line 19"/>
          <p:cNvSpPr>
            <a:spLocks noChangeShapeType="1"/>
          </p:cNvSpPr>
          <p:nvPr/>
        </p:nvSpPr>
        <p:spPr bwMode="auto">
          <a:xfrm>
            <a:off x="3962400" y="3429000"/>
            <a:ext cx="1219200" cy="228600"/>
          </a:xfrm>
          <a:prstGeom prst="line">
            <a:avLst/>
          </a:prstGeom>
          <a:noFill/>
          <a:ln w="936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l-PL"/>
          </a:p>
        </p:txBody>
      </p:sp>
      <p:sp>
        <p:nvSpPr>
          <p:cNvPr id="7188" name="Line 20"/>
          <p:cNvSpPr>
            <a:spLocks noChangeShapeType="1"/>
          </p:cNvSpPr>
          <p:nvPr/>
        </p:nvSpPr>
        <p:spPr bwMode="auto">
          <a:xfrm flipV="1">
            <a:off x="3962400" y="3729039"/>
            <a:ext cx="1219200" cy="1000125"/>
          </a:xfrm>
          <a:prstGeom prst="line">
            <a:avLst/>
          </a:prstGeom>
          <a:noFill/>
          <a:ln w="936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l-PL"/>
          </a:p>
        </p:txBody>
      </p:sp>
      <p:sp>
        <p:nvSpPr>
          <p:cNvPr id="7189" name="Line 21"/>
          <p:cNvSpPr>
            <a:spLocks noChangeShapeType="1"/>
          </p:cNvSpPr>
          <p:nvPr/>
        </p:nvSpPr>
        <p:spPr bwMode="auto">
          <a:xfrm flipV="1">
            <a:off x="3962400" y="3729039"/>
            <a:ext cx="1219200" cy="1838325"/>
          </a:xfrm>
          <a:prstGeom prst="line">
            <a:avLst/>
          </a:prstGeom>
          <a:noFill/>
          <a:ln w="936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l-PL"/>
          </a:p>
        </p:txBody>
      </p:sp>
      <p:sp>
        <p:nvSpPr>
          <p:cNvPr id="7190" name="AutoShape 22"/>
          <p:cNvSpPr>
            <a:spLocks noChangeArrowheads="1"/>
          </p:cNvSpPr>
          <p:nvPr/>
        </p:nvSpPr>
        <p:spPr bwMode="auto">
          <a:xfrm>
            <a:off x="5689600" y="4191000"/>
            <a:ext cx="711200" cy="1219200"/>
          </a:xfrm>
          <a:prstGeom prst="downArrow">
            <a:avLst>
              <a:gd name="adj1" fmla="val 50000"/>
              <a:gd name="adj2" fmla="val 57143"/>
            </a:avLst>
          </a:prstGeom>
          <a:solidFill>
            <a:srgbClr val="FFFF00"/>
          </a:solidFill>
          <a:ln w="9360">
            <a:solidFill>
              <a:srgbClr val="FFFF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p>
        </p:txBody>
      </p:sp>
      <p:sp>
        <p:nvSpPr>
          <p:cNvPr id="7191" name="Text Box 23"/>
          <p:cNvSpPr txBox="1">
            <a:spLocks noChangeArrowheads="1"/>
          </p:cNvSpPr>
          <p:nvPr/>
        </p:nvSpPr>
        <p:spPr bwMode="auto">
          <a:xfrm>
            <a:off x="4314093" y="5486401"/>
            <a:ext cx="3423138"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9pPr>
          </a:lstStyle>
          <a:p>
            <a:pPr algn="ctr">
              <a:spcBef>
                <a:spcPts val="1500"/>
              </a:spcBef>
              <a:buClrTx/>
              <a:buFontTx/>
              <a:buNone/>
            </a:pPr>
            <a:r>
              <a:rPr lang="pl-PL" altLang="pl-PL" dirty="0" smtClean="0"/>
              <a:t>powszechny </a:t>
            </a:r>
            <a:r>
              <a:rPr lang="pl-PL" altLang="pl-PL" dirty="0"/>
              <a:t>ekwiwalent - pieniądz</a:t>
            </a:r>
          </a:p>
        </p:txBody>
      </p:sp>
    </p:spTree>
    <p:extLst>
      <p:ext uri="{BB962C8B-B14F-4D97-AF65-F5344CB8AC3E}">
        <p14:creationId xmlns:p14="http://schemas.microsoft.com/office/powerpoint/2010/main" val="405042258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42" fill="hold" nodeType="clickEffect">
                                  <p:stCondLst>
                                    <p:cond delay="0"/>
                                  </p:stCondLst>
                                  <p:childTnLst>
                                    <p:set>
                                      <p:cBhvr additive="repl">
                                        <p:cTn id="6" dur="1" fill="hold">
                                          <p:stCondLst>
                                            <p:cond delay="0"/>
                                          </p:stCondLst>
                                        </p:cTn>
                                        <p:tgtEl>
                                          <p:spTgt spid="7169"/>
                                        </p:tgtEl>
                                        <p:attrNameLst>
                                          <p:attrName>style.visibility</p:attrName>
                                        </p:attrNameLst>
                                      </p:cBhvr>
                                      <p:to>
                                        <p:strVal val="visible"/>
                                      </p:to>
                                    </p:set>
                                    <p:animEffect transition="in" filter="barn(outHorizontal)">
                                      <p:cBhvr additive="repl">
                                        <p:cTn id="7" dur="500"/>
                                        <p:tgtEl>
                                          <p:spTgt spid="71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42" fill="hold" nodeType="clickEffect">
                                  <p:stCondLst>
                                    <p:cond delay="0"/>
                                  </p:stCondLst>
                                  <p:childTnLst>
                                    <p:set>
                                      <p:cBhvr additive="repl">
                                        <p:cTn id="11" dur="1" fill="hold">
                                          <p:stCondLst>
                                            <p:cond delay="0"/>
                                          </p:stCondLst>
                                        </p:cTn>
                                        <p:tgtEl>
                                          <p:spTgt spid="7170"/>
                                        </p:tgtEl>
                                        <p:attrNameLst>
                                          <p:attrName>style.visibility</p:attrName>
                                        </p:attrNameLst>
                                      </p:cBhvr>
                                      <p:to>
                                        <p:strVal val="visible"/>
                                      </p:to>
                                    </p:set>
                                    <p:animEffect transition="in" filter="barn(outHorizontal)">
                                      <p:cBhvr additive="repl">
                                        <p:cTn id="12" dur="500"/>
                                        <p:tgtEl>
                                          <p:spTgt spid="717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42" fill="hold" nodeType="clickEffect">
                                  <p:stCondLst>
                                    <p:cond delay="0"/>
                                  </p:stCondLst>
                                  <p:childTnLst>
                                    <p:set>
                                      <p:cBhvr additive="repl">
                                        <p:cTn id="16" dur="1" fill="hold">
                                          <p:stCondLst>
                                            <p:cond delay="0"/>
                                          </p:stCondLst>
                                        </p:cTn>
                                        <p:tgtEl>
                                          <p:spTgt spid="7171"/>
                                        </p:tgtEl>
                                        <p:attrNameLst>
                                          <p:attrName>style.visibility</p:attrName>
                                        </p:attrNameLst>
                                      </p:cBhvr>
                                      <p:to>
                                        <p:strVal val="visible"/>
                                      </p:to>
                                    </p:set>
                                    <p:animEffect transition="in" filter="barn(outHorizontal)">
                                      <p:cBhvr additive="repl">
                                        <p:cTn id="17" dur="500"/>
                                        <p:tgtEl>
                                          <p:spTgt spid="717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42" fill="hold" nodeType="clickEffect">
                                  <p:stCondLst>
                                    <p:cond delay="0"/>
                                  </p:stCondLst>
                                  <p:childTnLst>
                                    <p:set>
                                      <p:cBhvr additive="repl">
                                        <p:cTn id="21" dur="1" fill="hold">
                                          <p:stCondLst>
                                            <p:cond delay="0"/>
                                          </p:stCondLst>
                                        </p:cTn>
                                        <p:tgtEl>
                                          <p:spTgt spid="7172"/>
                                        </p:tgtEl>
                                        <p:attrNameLst>
                                          <p:attrName>style.visibility</p:attrName>
                                        </p:attrNameLst>
                                      </p:cBhvr>
                                      <p:to>
                                        <p:strVal val="visible"/>
                                      </p:to>
                                    </p:set>
                                    <p:animEffect transition="in" filter="barn(outHorizontal)">
                                      <p:cBhvr additive="repl">
                                        <p:cTn id="22" dur="500"/>
                                        <p:tgtEl>
                                          <p:spTgt spid="717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42" fill="hold" nodeType="clickEffect">
                                  <p:stCondLst>
                                    <p:cond delay="0"/>
                                  </p:stCondLst>
                                  <p:childTnLst>
                                    <p:set>
                                      <p:cBhvr additive="repl">
                                        <p:cTn id="26" dur="1" fill="hold">
                                          <p:stCondLst>
                                            <p:cond delay="0"/>
                                          </p:stCondLst>
                                        </p:cTn>
                                        <p:tgtEl>
                                          <p:spTgt spid="7173"/>
                                        </p:tgtEl>
                                        <p:attrNameLst>
                                          <p:attrName>style.visibility</p:attrName>
                                        </p:attrNameLst>
                                      </p:cBhvr>
                                      <p:to>
                                        <p:strVal val="visible"/>
                                      </p:to>
                                    </p:set>
                                    <p:animEffect transition="in" filter="barn(outHorizontal)">
                                      <p:cBhvr additive="repl">
                                        <p:cTn id="27" dur="500"/>
                                        <p:tgtEl>
                                          <p:spTgt spid="717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42" fill="hold" nodeType="clickEffect">
                                  <p:stCondLst>
                                    <p:cond delay="0"/>
                                  </p:stCondLst>
                                  <p:childTnLst>
                                    <p:set>
                                      <p:cBhvr additive="repl">
                                        <p:cTn id="31" dur="1" fill="hold">
                                          <p:stCondLst>
                                            <p:cond delay="0"/>
                                          </p:stCondLst>
                                        </p:cTn>
                                        <p:tgtEl>
                                          <p:spTgt spid="7175"/>
                                        </p:tgtEl>
                                        <p:attrNameLst>
                                          <p:attrName>style.visibility</p:attrName>
                                        </p:attrNameLst>
                                      </p:cBhvr>
                                      <p:to>
                                        <p:strVal val="visible"/>
                                      </p:to>
                                    </p:set>
                                    <p:animEffect transition="in" filter="barn(outHorizontal)">
                                      <p:cBhvr additive="repl">
                                        <p:cTn id="32" dur="500"/>
                                        <p:tgtEl>
                                          <p:spTgt spid="717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42" fill="hold" nodeType="clickEffect">
                                  <p:stCondLst>
                                    <p:cond delay="0"/>
                                  </p:stCondLst>
                                  <p:childTnLst>
                                    <p:set>
                                      <p:cBhvr additive="repl">
                                        <p:cTn id="36" dur="1" fill="hold">
                                          <p:stCondLst>
                                            <p:cond delay="0"/>
                                          </p:stCondLst>
                                        </p:cTn>
                                        <p:tgtEl>
                                          <p:spTgt spid="7174"/>
                                        </p:tgtEl>
                                        <p:attrNameLst>
                                          <p:attrName>style.visibility</p:attrName>
                                        </p:attrNameLst>
                                      </p:cBhvr>
                                      <p:to>
                                        <p:strVal val="visible"/>
                                      </p:to>
                                    </p:set>
                                    <p:animEffect transition="in" filter="barn(outHorizontal)">
                                      <p:cBhvr additive="repl">
                                        <p:cTn id="37" dur="500"/>
                                        <p:tgtEl>
                                          <p:spTgt spid="717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6" presetClass="entr" presetSubtype="42" fill="hold" nodeType="clickEffect">
                                  <p:stCondLst>
                                    <p:cond delay="0"/>
                                  </p:stCondLst>
                                  <p:childTnLst>
                                    <p:set>
                                      <p:cBhvr additive="repl">
                                        <p:cTn id="41" dur="1" fill="hold">
                                          <p:stCondLst>
                                            <p:cond delay="0"/>
                                          </p:stCondLst>
                                        </p:cTn>
                                        <p:tgtEl>
                                          <p:spTgt spid="7176"/>
                                        </p:tgtEl>
                                        <p:attrNameLst>
                                          <p:attrName>style.visibility</p:attrName>
                                        </p:attrNameLst>
                                      </p:cBhvr>
                                      <p:to>
                                        <p:strVal val="visible"/>
                                      </p:to>
                                    </p:set>
                                    <p:animEffect transition="in" filter="barn(outHorizontal)">
                                      <p:cBhvr additive="repl">
                                        <p:cTn id="42" dur="500"/>
                                        <p:tgtEl>
                                          <p:spTgt spid="717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6" presetClass="entr" presetSubtype="42" fill="hold" nodeType="clickEffect">
                                  <p:stCondLst>
                                    <p:cond delay="0"/>
                                  </p:stCondLst>
                                  <p:childTnLst>
                                    <p:set>
                                      <p:cBhvr additive="repl">
                                        <p:cTn id="46" dur="1" fill="hold">
                                          <p:stCondLst>
                                            <p:cond delay="0"/>
                                          </p:stCondLst>
                                        </p:cTn>
                                        <p:tgtEl>
                                          <p:spTgt spid="7177"/>
                                        </p:tgtEl>
                                        <p:attrNameLst>
                                          <p:attrName>style.visibility</p:attrName>
                                        </p:attrNameLst>
                                      </p:cBhvr>
                                      <p:to>
                                        <p:strVal val="visible"/>
                                      </p:to>
                                    </p:set>
                                    <p:animEffect transition="in" filter="barn(outHorizontal)">
                                      <p:cBhvr additive="repl">
                                        <p:cTn id="47" dur="500"/>
                                        <p:tgtEl>
                                          <p:spTgt spid="717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6" presetClass="entr" presetSubtype="42" fill="hold" nodeType="clickEffect">
                                  <p:stCondLst>
                                    <p:cond delay="0"/>
                                  </p:stCondLst>
                                  <p:childTnLst>
                                    <p:set>
                                      <p:cBhvr additive="repl">
                                        <p:cTn id="51" dur="1" fill="hold">
                                          <p:stCondLst>
                                            <p:cond delay="0"/>
                                          </p:stCondLst>
                                        </p:cTn>
                                        <p:tgtEl>
                                          <p:spTgt spid="7178"/>
                                        </p:tgtEl>
                                        <p:attrNameLst>
                                          <p:attrName>style.visibility</p:attrName>
                                        </p:attrNameLst>
                                      </p:cBhvr>
                                      <p:to>
                                        <p:strVal val="visible"/>
                                      </p:to>
                                    </p:set>
                                    <p:animEffect transition="in" filter="barn(outHorizontal)">
                                      <p:cBhvr additive="repl">
                                        <p:cTn id="52" dur="500"/>
                                        <p:tgtEl>
                                          <p:spTgt spid="7178"/>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6" presetClass="entr" presetSubtype="42" fill="hold" nodeType="clickEffect">
                                  <p:stCondLst>
                                    <p:cond delay="0"/>
                                  </p:stCondLst>
                                  <p:childTnLst>
                                    <p:set>
                                      <p:cBhvr additive="repl">
                                        <p:cTn id="56" dur="1" fill="hold">
                                          <p:stCondLst>
                                            <p:cond delay="0"/>
                                          </p:stCondLst>
                                        </p:cTn>
                                        <p:tgtEl>
                                          <p:spTgt spid="7179"/>
                                        </p:tgtEl>
                                        <p:attrNameLst>
                                          <p:attrName>style.visibility</p:attrName>
                                        </p:attrNameLst>
                                      </p:cBhvr>
                                      <p:to>
                                        <p:strVal val="visible"/>
                                      </p:to>
                                    </p:set>
                                    <p:animEffect transition="in" filter="barn(outHorizontal)">
                                      <p:cBhvr additive="repl">
                                        <p:cTn id="57" dur="500"/>
                                        <p:tgtEl>
                                          <p:spTgt spid="7179"/>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6" presetClass="entr" presetSubtype="42" fill="hold" grpId="0" nodeType="clickEffect">
                                  <p:stCondLst>
                                    <p:cond delay="0"/>
                                  </p:stCondLst>
                                  <p:childTnLst>
                                    <p:set>
                                      <p:cBhvr additive="repl">
                                        <p:cTn id="61" dur="1" fill="hold">
                                          <p:stCondLst>
                                            <p:cond delay="0"/>
                                          </p:stCondLst>
                                        </p:cTn>
                                        <p:tgtEl>
                                          <p:spTgt spid="7180"/>
                                        </p:tgtEl>
                                        <p:attrNameLst>
                                          <p:attrName>style.visibility</p:attrName>
                                        </p:attrNameLst>
                                      </p:cBhvr>
                                      <p:to>
                                        <p:strVal val="visible"/>
                                      </p:to>
                                    </p:set>
                                    <p:animEffect transition="in" filter="barn(outHorizontal)">
                                      <p:cBhvr additive="repl">
                                        <p:cTn id="62" dur="500"/>
                                        <p:tgtEl>
                                          <p:spTgt spid="7180"/>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6" presetClass="entr" presetSubtype="42" fill="hold" grpId="0" nodeType="clickEffect">
                                  <p:stCondLst>
                                    <p:cond delay="0"/>
                                  </p:stCondLst>
                                  <p:childTnLst>
                                    <p:set>
                                      <p:cBhvr additive="repl">
                                        <p:cTn id="66" dur="1" fill="hold">
                                          <p:stCondLst>
                                            <p:cond delay="0"/>
                                          </p:stCondLst>
                                        </p:cTn>
                                        <p:tgtEl>
                                          <p:spTgt spid="7182"/>
                                        </p:tgtEl>
                                        <p:attrNameLst>
                                          <p:attrName>style.visibility</p:attrName>
                                        </p:attrNameLst>
                                      </p:cBhvr>
                                      <p:to>
                                        <p:strVal val="visible"/>
                                      </p:to>
                                    </p:set>
                                    <p:animEffect transition="in" filter="barn(outHorizontal)">
                                      <p:cBhvr additive="repl">
                                        <p:cTn id="67" dur="500"/>
                                        <p:tgtEl>
                                          <p:spTgt spid="7182"/>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6" presetClass="entr" presetSubtype="42" fill="hold" grpId="0" nodeType="clickEffect">
                                  <p:stCondLst>
                                    <p:cond delay="0"/>
                                  </p:stCondLst>
                                  <p:childTnLst>
                                    <p:set>
                                      <p:cBhvr additive="repl">
                                        <p:cTn id="71" dur="1" fill="hold">
                                          <p:stCondLst>
                                            <p:cond delay="0"/>
                                          </p:stCondLst>
                                        </p:cTn>
                                        <p:tgtEl>
                                          <p:spTgt spid="7183"/>
                                        </p:tgtEl>
                                        <p:attrNameLst>
                                          <p:attrName>style.visibility</p:attrName>
                                        </p:attrNameLst>
                                      </p:cBhvr>
                                      <p:to>
                                        <p:strVal val="visible"/>
                                      </p:to>
                                    </p:set>
                                    <p:animEffect transition="in" filter="barn(outHorizontal)">
                                      <p:cBhvr additive="repl">
                                        <p:cTn id="72" dur="500"/>
                                        <p:tgtEl>
                                          <p:spTgt spid="7183"/>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6" presetClass="entr" presetSubtype="42" fill="hold" grpId="0" nodeType="clickEffect">
                                  <p:stCondLst>
                                    <p:cond delay="0"/>
                                  </p:stCondLst>
                                  <p:childTnLst>
                                    <p:set>
                                      <p:cBhvr additive="repl">
                                        <p:cTn id="76" dur="1" fill="hold">
                                          <p:stCondLst>
                                            <p:cond delay="0"/>
                                          </p:stCondLst>
                                        </p:cTn>
                                        <p:tgtEl>
                                          <p:spTgt spid="7184"/>
                                        </p:tgtEl>
                                        <p:attrNameLst>
                                          <p:attrName>style.visibility</p:attrName>
                                        </p:attrNameLst>
                                      </p:cBhvr>
                                      <p:to>
                                        <p:strVal val="visible"/>
                                      </p:to>
                                    </p:set>
                                    <p:animEffect transition="in" filter="barn(outHorizontal)">
                                      <p:cBhvr additive="repl">
                                        <p:cTn id="77" dur="500"/>
                                        <p:tgtEl>
                                          <p:spTgt spid="7184"/>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6" presetClass="entr" presetSubtype="42" fill="hold" grpId="0" nodeType="clickEffect">
                                  <p:stCondLst>
                                    <p:cond delay="0"/>
                                  </p:stCondLst>
                                  <p:childTnLst>
                                    <p:set>
                                      <p:cBhvr additive="repl">
                                        <p:cTn id="81" dur="1" fill="hold">
                                          <p:stCondLst>
                                            <p:cond delay="0"/>
                                          </p:stCondLst>
                                        </p:cTn>
                                        <p:tgtEl>
                                          <p:spTgt spid="7185"/>
                                        </p:tgtEl>
                                        <p:attrNameLst>
                                          <p:attrName>style.visibility</p:attrName>
                                        </p:attrNameLst>
                                      </p:cBhvr>
                                      <p:to>
                                        <p:strVal val="visible"/>
                                      </p:to>
                                    </p:set>
                                    <p:animEffect transition="in" filter="barn(outHorizontal)">
                                      <p:cBhvr additive="repl">
                                        <p:cTn id="82" dur="500"/>
                                        <p:tgtEl>
                                          <p:spTgt spid="7185"/>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16" presetClass="entr" presetSubtype="42" fill="hold" grpId="0" nodeType="clickEffect">
                                  <p:stCondLst>
                                    <p:cond delay="0"/>
                                  </p:stCondLst>
                                  <p:childTnLst>
                                    <p:set>
                                      <p:cBhvr additive="repl">
                                        <p:cTn id="86" dur="1" fill="hold">
                                          <p:stCondLst>
                                            <p:cond delay="0"/>
                                          </p:stCondLst>
                                        </p:cTn>
                                        <p:tgtEl>
                                          <p:spTgt spid="7186"/>
                                        </p:tgtEl>
                                        <p:attrNameLst>
                                          <p:attrName>style.visibility</p:attrName>
                                        </p:attrNameLst>
                                      </p:cBhvr>
                                      <p:to>
                                        <p:strVal val="visible"/>
                                      </p:to>
                                    </p:set>
                                    <p:animEffect transition="in" filter="barn(outHorizontal)">
                                      <p:cBhvr additive="repl">
                                        <p:cTn id="87" dur="500"/>
                                        <p:tgtEl>
                                          <p:spTgt spid="7186"/>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16" presetClass="entr" presetSubtype="42" fill="hold" grpId="0" nodeType="clickEffect">
                                  <p:stCondLst>
                                    <p:cond delay="0"/>
                                  </p:stCondLst>
                                  <p:childTnLst>
                                    <p:set>
                                      <p:cBhvr additive="repl">
                                        <p:cTn id="91" dur="1" fill="hold">
                                          <p:stCondLst>
                                            <p:cond delay="0"/>
                                          </p:stCondLst>
                                        </p:cTn>
                                        <p:tgtEl>
                                          <p:spTgt spid="7181"/>
                                        </p:tgtEl>
                                        <p:attrNameLst>
                                          <p:attrName>style.visibility</p:attrName>
                                        </p:attrNameLst>
                                      </p:cBhvr>
                                      <p:to>
                                        <p:strVal val="visible"/>
                                      </p:to>
                                    </p:set>
                                    <p:animEffect transition="in" filter="barn(outHorizontal)">
                                      <p:cBhvr additive="repl">
                                        <p:cTn id="92" dur="500"/>
                                        <p:tgtEl>
                                          <p:spTgt spid="7181"/>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16" presetClass="entr" presetSubtype="42" fill="hold" grpId="0" nodeType="clickEffect">
                                  <p:stCondLst>
                                    <p:cond delay="0"/>
                                  </p:stCondLst>
                                  <p:childTnLst>
                                    <p:set>
                                      <p:cBhvr additive="repl">
                                        <p:cTn id="96" dur="1" fill="hold">
                                          <p:stCondLst>
                                            <p:cond delay="0"/>
                                          </p:stCondLst>
                                        </p:cTn>
                                        <p:tgtEl>
                                          <p:spTgt spid="7187"/>
                                        </p:tgtEl>
                                        <p:attrNameLst>
                                          <p:attrName>style.visibility</p:attrName>
                                        </p:attrNameLst>
                                      </p:cBhvr>
                                      <p:to>
                                        <p:strVal val="visible"/>
                                      </p:to>
                                    </p:set>
                                    <p:animEffect transition="in" filter="barn(outHorizontal)">
                                      <p:cBhvr additive="repl">
                                        <p:cTn id="97" dur="500"/>
                                        <p:tgtEl>
                                          <p:spTgt spid="7187"/>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16" presetClass="entr" presetSubtype="42" fill="hold" grpId="0" nodeType="clickEffect">
                                  <p:stCondLst>
                                    <p:cond delay="0"/>
                                  </p:stCondLst>
                                  <p:childTnLst>
                                    <p:set>
                                      <p:cBhvr additive="repl">
                                        <p:cTn id="101" dur="1" fill="hold">
                                          <p:stCondLst>
                                            <p:cond delay="0"/>
                                          </p:stCondLst>
                                        </p:cTn>
                                        <p:tgtEl>
                                          <p:spTgt spid="7188"/>
                                        </p:tgtEl>
                                        <p:attrNameLst>
                                          <p:attrName>style.visibility</p:attrName>
                                        </p:attrNameLst>
                                      </p:cBhvr>
                                      <p:to>
                                        <p:strVal val="visible"/>
                                      </p:to>
                                    </p:set>
                                    <p:animEffect transition="in" filter="barn(outHorizontal)">
                                      <p:cBhvr additive="repl">
                                        <p:cTn id="102" dur="500"/>
                                        <p:tgtEl>
                                          <p:spTgt spid="7188"/>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6" presetClass="entr" presetSubtype="42" fill="hold" grpId="0" nodeType="clickEffect">
                                  <p:stCondLst>
                                    <p:cond delay="0"/>
                                  </p:stCondLst>
                                  <p:childTnLst>
                                    <p:set>
                                      <p:cBhvr additive="repl">
                                        <p:cTn id="106" dur="1" fill="hold">
                                          <p:stCondLst>
                                            <p:cond delay="0"/>
                                          </p:stCondLst>
                                        </p:cTn>
                                        <p:tgtEl>
                                          <p:spTgt spid="7189"/>
                                        </p:tgtEl>
                                        <p:attrNameLst>
                                          <p:attrName>style.visibility</p:attrName>
                                        </p:attrNameLst>
                                      </p:cBhvr>
                                      <p:to>
                                        <p:strVal val="visible"/>
                                      </p:to>
                                    </p:set>
                                    <p:animEffect transition="in" filter="barn(outHorizontal)">
                                      <p:cBhvr additive="repl">
                                        <p:cTn id="107" dur="500"/>
                                        <p:tgtEl>
                                          <p:spTgt spid="7189"/>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16" presetClass="entr" presetSubtype="42" fill="hold" grpId="0" nodeType="clickEffect">
                                  <p:stCondLst>
                                    <p:cond delay="0"/>
                                  </p:stCondLst>
                                  <p:childTnLst>
                                    <p:set>
                                      <p:cBhvr additive="repl">
                                        <p:cTn id="111" dur="1" fill="hold">
                                          <p:stCondLst>
                                            <p:cond delay="0"/>
                                          </p:stCondLst>
                                        </p:cTn>
                                        <p:tgtEl>
                                          <p:spTgt spid="7190"/>
                                        </p:tgtEl>
                                        <p:attrNameLst>
                                          <p:attrName>style.visibility</p:attrName>
                                        </p:attrNameLst>
                                      </p:cBhvr>
                                      <p:to>
                                        <p:strVal val="visible"/>
                                      </p:to>
                                    </p:set>
                                    <p:animEffect transition="in" filter="barn(outHorizontal)">
                                      <p:cBhvr additive="repl">
                                        <p:cTn id="112" dur="500"/>
                                        <p:tgtEl>
                                          <p:spTgt spid="7190"/>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16" presetClass="entr" presetSubtype="42" fill="hold" nodeType="clickEffect">
                                  <p:stCondLst>
                                    <p:cond delay="0"/>
                                  </p:stCondLst>
                                  <p:childTnLst>
                                    <p:set>
                                      <p:cBhvr additive="repl">
                                        <p:cTn id="116" dur="1" fill="hold">
                                          <p:stCondLst>
                                            <p:cond delay="0"/>
                                          </p:stCondLst>
                                        </p:cTn>
                                        <p:tgtEl>
                                          <p:spTgt spid="7191"/>
                                        </p:tgtEl>
                                        <p:attrNameLst>
                                          <p:attrName>style.visibility</p:attrName>
                                        </p:attrNameLst>
                                      </p:cBhvr>
                                      <p:to>
                                        <p:strVal val="visible"/>
                                      </p:to>
                                    </p:set>
                                    <p:animEffect transition="in" filter="barn(outHorizontal)">
                                      <p:cBhvr additive="repl">
                                        <p:cTn id="117" dur="500"/>
                                        <p:tgtEl>
                                          <p:spTgt spid="7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0" grpId="0" animBg="1"/>
      <p:bldP spid="7181" grpId="0" animBg="1"/>
      <p:bldP spid="7182" grpId="0" animBg="1"/>
      <p:bldP spid="7183" grpId="0" animBg="1"/>
      <p:bldP spid="7184" grpId="0" animBg="1"/>
      <p:bldP spid="7185" grpId="0" animBg="1"/>
      <p:bldP spid="7186" grpId="0" animBg="1"/>
      <p:bldP spid="7187" grpId="0" animBg="1"/>
      <p:bldP spid="7188" grpId="0" animBg="1"/>
      <p:bldP spid="7189" grpId="0" animBg="1"/>
      <p:bldP spid="719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782425" y="318434"/>
            <a:ext cx="10363200" cy="1143000"/>
          </a:xfrm>
          <a:ln/>
        </p:spPr>
        <p:txBody>
          <a:bodyPr anchor="ctr"/>
          <a:lstStyle/>
          <a:p>
            <a:pPr marL="0" indent="0" algn="ctr">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altLang="pl-PL" sz="4400" dirty="0"/>
              <a:t>Pieniądz</a:t>
            </a:r>
          </a:p>
        </p:txBody>
      </p:sp>
      <p:sp>
        <p:nvSpPr>
          <p:cNvPr id="8193" name="Rectangle 1"/>
          <p:cNvSpPr>
            <a:spLocks noGrp="1" noChangeArrowheads="1"/>
          </p:cNvSpPr>
          <p:nvPr>
            <p:ph type="body" sz="half" idx="2"/>
          </p:nvPr>
        </p:nvSpPr>
        <p:spPr>
          <a:xfrm>
            <a:off x="6579909" y="1371600"/>
            <a:ext cx="5612091" cy="4114800"/>
          </a:xfrm>
          <a:ln/>
        </p:spPr>
        <p:txBody>
          <a:bodyPr anchor="t"/>
          <a:lstStyle/>
          <a:p>
            <a:pPr marL="338138" indent="-338138" algn="l">
              <a:spcBef>
                <a:spcPts val="600"/>
              </a:spcBef>
              <a:buClr>
                <a:srgbClr val="FFFF00"/>
              </a:buClr>
              <a:buFont typeface="Times New Roman" pitchFamily="18" charset="0"/>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pl-PL" altLang="pl-PL" sz="2400" dirty="0"/>
              <a:t>Pieniądz-towar</a:t>
            </a:r>
          </a:p>
          <a:p>
            <a:pPr marL="338138" indent="-338138" algn="l">
              <a:spcBef>
                <a:spcPts val="600"/>
              </a:spcBef>
              <a:buClr>
                <a:srgbClr val="FFFF00"/>
              </a:buClr>
              <a:buFont typeface="Times New Roman" pitchFamily="18" charset="0"/>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pl-PL" altLang="pl-PL" sz="2400" dirty="0"/>
              <a:t>muszelki kauri</a:t>
            </a:r>
          </a:p>
          <a:p>
            <a:pPr marL="338138" indent="-338138" algn="l">
              <a:spcBef>
                <a:spcPts val="600"/>
              </a:spcBef>
              <a:buClr>
                <a:srgbClr val="FFFF00"/>
              </a:buClr>
              <a:buFont typeface="Times New Roman" pitchFamily="18" charset="0"/>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pl-PL" altLang="pl-PL" sz="2400" dirty="0"/>
              <a:t>kamienie</a:t>
            </a:r>
          </a:p>
          <a:p>
            <a:pPr marL="338138" indent="-338138" algn="l">
              <a:spcBef>
                <a:spcPts val="600"/>
              </a:spcBef>
              <a:buClr>
                <a:srgbClr val="FFFF00"/>
              </a:buClr>
              <a:buFont typeface="Times New Roman" pitchFamily="18" charset="0"/>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pl-PL" altLang="pl-PL" sz="2400" dirty="0"/>
              <a:t>toporki</a:t>
            </a:r>
          </a:p>
          <a:p>
            <a:pPr marL="338138" indent="-338138" algn="l">
              <a:spcBef>
                <a:spcPts val="600"/>
              </a:spcBef>
              <a:buClr>
                <a:srgbClr val="FFFF00"/>
              </a:buClr>
              <a:buFont typeface="Times New Roman" pitchFamily="18" charset="0"/>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pl-PL" altLang="pl-PL" sz="2400" dirty="0"/>
              <a:t>ziarno kakaowca</a:t>
            </a:r>
          </a:p>
          <a:p>
            <a:pPr marL="338138" indent="-338138" algn="l">
              <a:spcBef>
                <a:spcPts val="600"/>
              </a:spcBef>
              <a:buClr>
                <a:srgbClr val="FFFF00"/>
              </a:buClr>
              <a:buFont typeface="Times New Roman" pitchFamily="18" charset="0"/>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pl-PL" altLang="pl-PL" sz="2400" dirty="0"/>
              <a:t>metale</a:t>
            </a:r>
          </a:p>
          <a:p>
            <a:pPr marL="338138" indent="-338138" algn="l">
              <a:spcBef>
                <a:spcPts val="600"/>
              </a:spcBef>
              <a:buClr>
                <a:srgbClr val="FFFF00"/>
              </a:buClr>
              <a:buFont typeface="Times New Roman" pitchFamily="18" charset="0"/>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pl-PL" altLang="pl-PL" sz="2400" dirty="0"/>
              <a:t>zboże, sól</a:t>
            </a:r>
          </a:p>
          <a:p>
            <a:pPr marL="338138" indent="-338138" algn="l">
              <a:spcBef>
                <a:spcPts val="600"/>
              </a:spcBef>
              <a:buClr>
                <a:srgbClr val="FFFF00"/>
              </a:buClr>
              <a:buFont typeface="Times New Roman" pitchFamily="18" charset="0"/>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pl-PL" altLang="pl-PL" sz="2400" dirty="0"/>
              <a:t>skóry, bydło</a:t>
            </a:r>
          </a:p>
          <a:p>
            <a:pPr marL="338138" indent="-338138" algn="l">
              <a:spcBef>
                <a:spcPts val="600"/>
              </a:spcBef>
              <a:buClr>
                <a:srgbClr val="FFFF00"/>
              </a:buClr>
              <a:buFont typeface="Times New Roman" pitchFamily="18" charset="0"/>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pl-PL" altLang="pl-PL" sz="2400" dirty="0"/>
              <a:t>itp. itd. </a:t>
            </a:r>
          </a:p>
        </p:txBody>
      </p:sp>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83" y="1882776"/>
            <a:ext cx="4006851" cy="3505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7852" y="443847"/>
            <a:ext cx="2131484" cy="8921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7" name="Text Box 5"/>
          <p:cNvSpPr txBox="1">
            <a:spLocks noChangeArrowheads="1"/>
          </p:cNvSpPr>
          <p:nvPr/>
        </p:nvSpPr>
        <p:spPr bwMode="auto">
          <a:xfrm>
            <a:off x="302684" y="5582243"/>
            <a:ext cx="2366651"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itchFamily="18" charset="0"/>
                <a:ea typeface="SimSun" charset="-122"/>
              </a:defRPr>
            </a:lvl9pPr>
          </a:lstStyle>
          <a:p>
            <a:pPr>
              <a:buClrTx/>
              <a:buFontTx/>
              <a:buNone/>
            </a:pPr>
            <a:r>
              <a:rPr lang="pl-PL" altLang="pl-PL" i="1" dirty="0"/>
              <a:t>Pecunia non olet!</a:t>
            </a:r>
          </a:p>
        </p:txBody>
      </p:sp>
      <p:pic>
        <p:nvPicPr>
          <p:cNvPr id="8198"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85840" y="3635376"/>
            <a:ext cx="3860800" cy="28781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099319724"/>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fill="hold" nodeType="clickEffect">
                                  <p:stCondLst>
                                    <p:cond delay="0"/>
                                  </p:stCondLst>
                                  <p:childTnLst>
                                    <p:set>
                                      <p:cBhvr additive="repl">
                                        <p:cTn id="6" dur="1" fill="hold">
                                          <p:stCondLst>
                                            <p:cond delay="0"/>
                                          </p:stCondLst>
                                        </p:cTn>
                                        <p:tgtEl>
                                          <p:spTgt spid="8195"/>
                                        </p:tgtEl>
                                        <p:attrNameLst>
                                          <p:attrName>style.visibility</p:attrName>
                                        </p:attrNameLst>
                                      </p:cBhvr>
                                      <p:to>
                                        <p:strVal val="visible"/>
                                      </p:to>
                                    </p:set>
                                    <p:animEffect transition="in" filter="dissolve">
                                      <p:cBhvr additive="repl">
                                        <p:cTn id="7" dur="500"/>
                                        <p:tgtEl>
                                          <p:spTgt spid="81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fill="hold" nodeType="clickEffect">
                                  <p:stCondLst>
                                    <p:cond delay="0"/>
                                  </p:stCondLst>
                                  <p:childTnLst>
                                    <p:set>
                                      <p:cBhvr additive="repl">
                                        <p:cTn id="11" dur="1" fill="hold">
                                          <p:stCondLst>
                                            <p:cond delay="0"/>
                                          </p:stCondLst>
                                        </p:cTn>
                                        <p:tgtEl>
                                          <p:spTgt spid="8196"/>
                                        </p:tgtEl>
                                        <p:attrNameLst>
                                          <p:attrName>style.visibility</p:attrName>
                                        </p:attrNameLst>
                                      </p:cBhvr>
                                      <p:to>
                                        <p:strVal val="visible"/>
                                      </p:to>
                                    </p:set>
                                    <p:animEffect transition="in" filter="dissolve">
                                      <p:cBhvr additive="repl">
                                        <p:cTn id="12" dur="500"/>
                                        <p:tgtEl>
                                          <p:spTgt spid="819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fill="hold" nodeType="clickEffect">
                                  <p:stCondLst>
                                    <p:cond delay="0"/>
                                  </p:stCondLst>
                                  <p:childTnLst>
                                    <p:set>
                                      <p:cBhvr additive="repl">
                                        <p:cTn id="16" dur="1" fill="hold">
                                          <p:stCondLst>
                                            <p:cond delay="0"/>
                                          </p:stCondLst>
                                        </p:cTn>
                                        <p:tgtEl>
                                          <p:spTgt spid="8197"/>
                                        </p:tgtEl>
                                        <p:attrNameLst>
                                          <p:attrName>style.visibility</p:attrName>
                                        </p:attrNameLst>
                                      </p:cBhvr>
                                      <p:to>
                                        <p:strVal val="visible"/>
                                      </p:to>
                                    </p:set>
                                    <p:animEffect transition="in" filter="dissolve">
                                      <p:cBhvr additive="repl">
                                        <p:cTn id="17" dur="500"/>
                                        <p:tgtEl>
                                          <p:spTgt spid="819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fill="hold" nodeType="clickEffect">
                                  <p:stCondLst>
                                    <p:cond delay="0"/>
                                  </p:stCondLst>
                                  <p:childTnLst>
                                    <p:set>
                                      <p:cBhvr additive="repl">
                                        <p:cTn id="21" dur="1" fill="hold">
                                          <p:stCondLst>
                                            <p:cond delay="0"/>
                                          </p:stCondLst>
                                        </p:cTn>
                                        <p:tgtEl>
                                          <p:spTgt spid="8198"/>
                                        </p:tgtEl>
                                        <p:attrNameLst>
                                          <p:attrName>style.visibility</p:attrName>
                                        </p:attrNameLst>
                                      </p:cBhvr>
                                      <p:to>
                                        <p:strVal val="visible"/>
                                      </p:to>
                                    </p:set>
                                    <p:animEffect transition="in" filter="dissolve">
                                      <p:cBhvr additive="repl">
                                        <p:cTn id="22" dur="500"/>
                                        <p:tgtEl>
                                          <p:spTgt spid="819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fill="hold" nodeType="clickEffect">
                                  <p:stCondLst>
                                    <p:cond delay="0"/>
                                  </p:stCondLst>
                                  <p:childTnLst>
                                    <p:set>
                                      <p:cBhvr additive="repl">
                                        <p:cTn id="26" dur="1" fill="hold">
                                          <p:stCondLst>
                                            <p:cond delay="0"/>
                                          </p:stCondLst>
                                        </p:cTn>
                                        <p:tgtEl>
                                          <p:spTgt spid="8193">
                                            <p:txEl>
                                              <p:pRg st="0" end="0"/>
                                            </p:txEl>
                                          </p:spTgt>
                                        </p:tgtEl>
                                        <p:attrNameLst>
                                          <p:attrName>style.visibility</p:attrName>
                                        </p:attrNameLst>
                                      </p:cBhvr>
                                      <p:to>
                                        <p:strVal val="visible"/>
                                      </p:to>
                                    </p:set>
                                    <p:animEffect transition="in" filter="dissolve">
                                      <p:cBhvr additive="repl">
                                        <p:cTn id="27" dur="500"/>
                                        <p:tgtEl>
                                          <p:spTgt spid="8193">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fill="hold" nodeType="clickEffect">
                                  <p:stCondLst>
                                    <p:cond delay="0"/>
                                  </p:stCondLst>
                                  <p:childTnLst>
                                    <p:set>
                                      <p:cBhvr additive="repl">
                                        <p:cTn id="31" dur="1" fill="hold">
                                          <p:stCondLst>
                                            <p:cond delay="0"/>
                                          </p:stCondLst>
                                        </p:cTn>
                                        <p:tgtEl>
                                          <p:spTgt spid="8193">
                                            <p:txEl>
                                              <p:pRg st="1" end="1"/>
                                            </p:txEl>
                                          </p:spTgt>
                                        </p:tgtEl>
                                        <p:attrNameLst>
                                          <p:attrName>style.visibility</p:attrName>
                                        </p:attrNameLst>
                                      </p:cBhvr>
                                      <p:to>
                                        <p:strVal val="visible"/>
                                      </p:to>
                                    </p:set>
                                    <p:animEffect transition="in" filter="dissolve">
                                      <p:cBhvr additive="repl">
                                        <p:cTn id="32" dur="500"/>
                                        <p:tgtEl>
                                          <p:spTgt spid="8193">
                                            <p:txEl>
                                              <p:pRg st="1" end="1"/>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fill="hold" nodeType="clickEffect">
                                  <p:stCondLst>
                                    <p:cond delay="0"/>
                                  </p:stCondLst>
                                  <p:childTnLst>
                                    <p:set>
                                      <p:cBhvr additive="repl">
                                        <p:cTn id="36" dur="1" fill="hold">
                                          <p:stCondLst>
                                            <p:cond delay="0"/>
                                          </p:stCondLst>
                                        </p:cTn>
                                        <p:tgtEl>
                                          <p:spTgt spid="8193">
                                            <p:txEl>
                                              <p:pRg st="2" end="2"/>
                                            </p:txEl>
                                          </p:spTgt>
                                        </p:tgtEl>
                                        <p:attrNameLst>
                                          <p:attrName>style.visibility</p:attrName>
                                        </p:attrNameLst>
                                      </p:cBhvr>
                                      <p:to>
                                        <p:strVal val="visible"/>
                                      </p:to>
                                    </p:set>
                                    <p:animEffect transition="in" filter="dissolve">
                                      <p:cBhvr additive="repl">
                                        <p:cTn id="37" dur="500"/>
                                        <p:tgtEl>
                                          <p:spTgt spid="8193">
                                            <p:txEl>
                                              <p:pRg st="2" end="2"/>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fill="hold" nodeType="clickEffect">
                                  <p:stCondLst>
                                    <p:cond delay="0"/>
                                  </p:stCondLst>
                                  <p:childTnLst>
                                    <p:set>
                                      <p:cBhvr additive="repl">
                                        <p:cTn id="41" dur="1" fill="hold">
                                          <p:stCondLst>
                                            <p:cond delay="0"/>
                                          </p:stCondLst>
                                        </p:cTn>
                                        <p:tgtEl>
                                          <p:spTgt spid="8193">
                                            <p:txEl>
                                              <p:pRg st="3" end="3"/>
                                            </p:txEl>
                                          </p:spTgt>
                                        </p:tgtEl>
                                        <p:attrNameLst>
                                          <p:attrName>style.visibility</p:attrName>
                                        </p:attrNameLst>
                                      </p:cBhvr>
                                      <p:to>
                                        <p:strVal val="visible"/>
                                      </p:to>
                                    </p:set>
                                    <p:animEffect transition="in" filter="dissolve">
                                      <p:cBhvr additive="repl">
                                        <p:cTn id="42" dur="500"/>
                                        <p:tgtEl>
                                          <p:spTgt spid="8193">
                                            <p:txEl>
                                              <p:pRg st="3" end="3"/>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fill="hold" nodeType="clickEffect">
                                  <p:stCondLst>
                                    <p:cond delay="0"/>
                                  </p:stCondLst>
                                  <p:childTnLst>
                                    <p:set>
                                      <p:cBhvr additive="repl">
                                        <p:cTn id="46" dur="1" fill="hold">
                                          <p:stCondLst>
                                            <p:cond delay="0"/>
                                          </p:stCondLst>
                                        </p:cTn>
                                        <p:tgtEl>
                                          <p:spTgt spid="8193">
                                            <p:txEl>
                                              <p:pRg st="4" end="4"/>
                                            </p:txEl>
                                          </p:spTgt>
                                        </p:tgtEl>
                                        <p:attrNameLst>
                                          <p:attrName>style.visibility</p:attrName>
                                        </p:attrNameLst>
                                      </p:cBhvr>
                                      <p:to>
                                        <p:strVal val="visible"/>
                                      </p:to>
                                    </p:set>
                                    <p:animEffect transition="in" filter="dissolve">
                                      <p:cBhvr additive="repl">
                                        <p:cTn id="47" dur="500"/>
                                        <p:tgtEl>
                                          <p:spTgt spid="8193">
                                            <p:txEl>
                                              <p:pRg st="4" end="4"/>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fill="hold" nodeType="clickEffect">
                                  <p:stCondLst>
                                    <p:cond delay="0"/>
                                  </p:stCondLst>
                                  <p:childTnLst>
                                    <p:set>
                                      <p:cBhvr additive="repl">
                                        <p:cTn id="51" dur="1" fill="hold">
                                          <p:stCondLst>
                                            <p:cond delay="0"/>
                                          </p:stCondLst>
                                        </p:cTn>
                                        <p:tgtEl>
                                          <p:spTgt spid="8193">
                                            <p:txEl>
                                              <p:pRg st="5" end="5"/>
                                            </p:txEl>
                                          </p:spTgt>
                                        </p:tgtEl>
                                        <p:attrNameLst>
                                          <p:attrName>style.visibility</p:attrName>
                                        </p:attrNameLst>
                                      </p:cBhvr>
                                      <p:to>
                                        <p:strVal val="visible"/>
                                      </p:to>
                                    </p:set>
                                    <p:animEffect transition="in" filter="dissolve">
                                      <p:cBhvr additive="repl">
                                        <p:cTn id="52" dur="500"/>
                                        <p:tgtEl>
                                          <p:spTgt spid="8193">
                                            <p:txEl>
                                              <p:pRg st="5" end="5"/>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fill="hold" nodeType="clickEffect">
                                  <p:stCondLst>
                                    <p:cond delay="0"/>
                                  </p:stCondLst>
                                  <p:childTnLst>
                                    <p:set>
                                      <p:cBhvr additive="repl">
                                        <p:cTn id="56" dur="1" fill="hold">
                                          <p:stCondLst>
                                            <p:cond delay="0"/>
                                          </p:stCondLst>
                                        </p:cTn>
                                        <p:tgtEl>
                                          <p:spTgt spid="8193">
                                            <p:txEl>
                                              <p:pRg st="6" end="6"/>
                                            </p:txEl>
                                          </p:spTgt>
                                        </p:tgtEl>
                                        <p:attrNameLst>
                                          <p:attrName>style.visibility</p:attrName>
                                        </p:attrNameLst>
                                      </p:cBhvr>
                                      <p:to>
                                        <p:strVal val="visible"/>
                                      </p:to>
                                    </p:set>
                                    <p:animEffect transition="in" filter="dissolve">
                                      <p:cBhvr additive="repl">
                                        <p:cTn id="57" dur="500"/>
                                        <p:tgtEl>
                                          <p:spTgt spid="8193">
                                            <p:txEl>
                                              <p:pRg st="6" end="6"/>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9" presetClass="entr" fill="hold" nodeType="clickEffect">
                                  <p:stCondLst>
                                    <p:cond delay="0"/>
                                  </p:stCondLst>
                                  <p:childTnLst>
                                    <p:set>
                                      <p:cBhvr additive="repl">
                                        <p:cTn id="61" dur="1" fill="hold">
                                          <p:stCondLst>
                                            <p:cond delay="0"/>
                                          </p:stCondLst>
                                        </p:cTn>
                                        <p:tgtEl>
                                          <p:spTgt spid="8193">
                                            <p:txEl>
                                              <p:pRg st="7" end="7"/>
                                            </p:txEl>
                                          </p:spTgt>
                                        </p:tgtEl>
                                        <p:attrNameLst>
                                          <p:attrName>style.visibility</p:attrName>
                                        </p:attrNameLst>
                                      </p:cBhvr>
                                      <p:to>
                                        <p:strVal val="visible"/>
                                      </p:to>
                                    </p:set>
                                    <p:animEffect transition="in" filter="dissolve">
                                      <p:cBhvr additive="repl">
                                        <p:cTn id="62" dur="500"/>
                                        <p:tgtEl>
                                          <p:spTgt spid="8193">
                                            <p:txEl>
                                              <p:pRg st="7" end="7"/>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9" presetClass="entr" fill="hold" nodeType="clickEffect">
                                  <p:stCondLst>
                                    <p:cond delay="0"/>
                                  </p:stCondLst>
                                  <p:childTnLst>
                                    <p:set>
                                      <p:cBhvr additive="repl">
                                        <p:cTn id="66" dur="1" fill="hold">
                                          <p:stCondLst>
                                            <p:cond delay="0"/>
                                          </p:stCondLst>
                                        </p:cTn>
                                        <p:tgtEl>
                                          <p:spTgt spid="8193">
                                            <p:txEl>
                                              <p:pRg st="8" end="8"/>
                                            </p:txEl>
                                          </p:spTgt>
                                        </p:tgtEl>
                                        <p:attrNameLst>
                                          <p:attrName>style.visibility</p:attrName>
                                        </p:attrNameLst>
                                      </p:cBhvr>
                                      <p:to>
                                        <p:strVal val="visible"/>
                                      </p:to>
                                    </p:set>
                                    <p:animEffect transition="in" filter="dissolve">
                                      <p:cBhvr additive="repl">
                                        <p:cTn id="67" dur="500"/>
                                        <p:tgtEl>
                                          <p:spTgt spid="8193">
                                            <p:txEl>
                                              <p:pRg st="8" end="8"/>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9" presetClass="entr" fill="hold" nodeType="clickEffect">
                                  <p:stCondLst>
                                    <p:cond delay="0"/>
                                  </p:stCondLst>
                                  <p:childTnLst>
                                    <p:set>
                                      <p:cBhvr additive="repl">
                                        <p:cTn id="71" dur="1" fill="hold">
                                          <p:stCondLst>
                                            <p:cond delay="0"/>
                                          </p:stCondLst>
                                        </p:cTn>
                                        <p:tgtEl>
                                          <p:spTgt spid="8194"/>
                                        </p:tgtEl>
                                        <p:attrNameLst>
                                          <p:attrName>style.visibility</p:attrName>
                                        </p:attrNameLst>
                                      </p:cBhvr>
                                      <p:to>
                                        <p:strVal val="visible"/>
                                      </p:to>
                                    </p:set>
                                    <p:animEffect transition="in" filter="dissolve">
                                      <p:cBhvr additive="repl">
                                        <p:cTn id="72"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rny">
  <a:themeElements>
    <a:clrScheme name="Elementarny">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rny">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rny">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Elemental</Template>
  <TotalTime>660</TotalTime>
  <Words>2057</Words>
  <Application>Microsoft Office PowerPoint</Application>
  <PresentationFormat>Niestandardowy</PresentationFormat>
  <Paragraphs>420</Paragraphs>
  <Slides>51</Slides>
  <Notes>24</Notes>
  <HiddenSlides>0</HiddenSlides>
  <MMClips>0</MMClips>
  <ScaleCrop>false</ScaleCrop>
  <HeadingPairs>
    <vt:vector size="4" baseType="variant">
      <vt:variant>
        <vt:lpstr>Motyw</vt:lpstr>
      </vt:variant>
      <vt:variant>
        <vt:i4>1</vt:i4>
      </vt:variant>
      <vt:variant>
        <vt:lpstr>Tytuły slajdów</vt:lpstr>
      </vt:variant>
      <vt:variant>
        <vt:i4>51</vt:i4>
      </vt:variant>
    </vt:vector>
  </HeadingPairs>
  <TitlesOfParts>
    <vt:vector size="52" baseType="lpstr">
      <vt:lpstr>Elementarny</vt:lpstr>
      <vt:lpstr>Prezentacja programu PowerPoint</vt:lpstr>
      <vt:lpstr>Prezentacja programu PowerPoint</vt:lpstr>
      <vt:lpstr>   Pieniądz to:</vt:lpstr>
      <vt:lpstr>Geneza pieniądza</vt:lpstr>
      <vt:lpstr>Historia pieniądza </vt:lpstr>
      <vt:lpstr>Prezentacja programu PowerPoint</vt:lpstr>
      <vt:lpstr>Historia pieniądza </vt:lpstr>
      <vt:lpstr>Prezentacja programu PowerPoint</vt:lpstr>
      <vt:lpstr>Pieniądz</vt:lpstr>
      <vt:lpstr>Pieniądz</vt:lpstr>
      <vt:lpstr>Historia pieniądza </vt:lpstr>
      <vt:lpstr>Prezentacja programu PowerPoint</vt:lpstr>
      <vt:lpstr>Historia pieniądza </vt:lpstr>
      <vt:lpstr>Pożądane cechy pieniądza</vt:lpstr>
      <vt:lpstr>Funkcje pieniądza</vt:lpstr>
      <vt:lpstr>Prezentacja programu PowerPoint</vt:lpstr>
      <vt:lpstr>Pieniądz niepełnowartościowy („papierowy”)</vt:lpstr>
      <vt:lpstr>Prawa obiegu</vt:lpstr>
      <vt:lpstr>Obieg okrężny pieniądza  w gospodarce</vt:lpstr>
      <vt:lpstr>Prezentacja programu PowerPoint</vt:lpstr>
      <vt:lpstr>       Ćwiczenie 2 Skreśl 18 wyrazów  związanych z obiegiem okrężnym pieniądza. </vt:lpstr>
      <vt:lpstr>Prezentacja programu PowerPoint</vt:lpstr>
      <vt:lpstr>Prezentacja programu PowerPoint</vt:lpstr>
      <vt:lpstr>Powiedzenia o pieniądzu…</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Czas to pieniądz –Benjamin Franklin</vt:lpstr>
      <vt:lpstr>Prezentacja programu PowerPoint</vt:lpstr>
      <vt:lpstr>Prezentacja programu PowerPoint</vt:lpstr>
      <vt:lpstr>Prezentacja programu PowerPoint</vt:lpstr>
      <vt:lpstr>Prezentacja programu PowerPoint</vt:lpstr>
      <vt:lpstr>Oszczędzanie  na Jesień Życia   </vt:lpstr>
      <vt:lpstr>Prezentacja programu PowerPoint</vt:lpstr>
      <vt:lpstr>Prezentacja programu PowerPoint</vt:lpstr>
      <vt:lpstr>Wykres 2. Stopy zastąpienia w UE w 2016r. w stosunku do 2060r. </vt:lpstr>
      <vt:lpstr>System emerytalno-rentowy</vt:lpstr>
      <vt:lpstr>Składki na ubezpieczenia za pracowników w 2021r.</vt:lpstr>
      <vt:lpstr>PPK –Pracownicze Plany Kapitałowe</vt:lpstr>
      <vt:lpstr>Prezentacja programu PowerPoint</vt:lpstr>
      <vt:lpstr>Prezentacja programu PowerPoint</vt:lpstr>
      <vt:lpstr>Wpłaty na konto PPK</vt:lpstr>
      <vt:lpstr>Prezentacja programu PowerPoint</vt:lpstr>
      <vt:lpstr>Prezentacja programu PowerPoint</vt:lpstr>
      <vt:lpstr>Prezentacja programu PowerPoint</vt:lpstr>
      <vt:lpstr>Prezentacja programu PowerPoint</vt:lpstr>
      <vt:lpstr>Dziękuję za uwagę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Sylwia Just</dc:creator>
  <cp:lastModifiedBy>Michal Bakowski</cp:lastModifiedBy>
  <cp:revision>58</cp:revision>
  <dcterms:created xsi:type="dcterms:W3CDTF">2021-05-05T09:19:58Z</dcterms:created>
  <dcterms:modified xsi:type="dcterms:W3CDTF">2021-05-08T06:35:50Z</dcterms:modified>
</cp:coreProperties>
</file>